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Lst>
  <p:sldIdLst>
    <p:sldId id="256" r:id="rId2"/>
    <p:sldId id="257" r:id="rId3"/>
    <p:sldId id="258" r:id="rId4"/>
    <p:sldId id="259" r:id="rId5"/>
    <p:sldId id="260" r:id="rId6"/>
    <p:sldId id="261" r:id="rId7"/>
    <p:sldId id="262" r:id="rId8"/>
    <p:sldId id="263" r:id="rId9"/>
    <p:sldId id="264" r:id="rId10"/>
    <p:sldId id="268" r:id="rId11"/>
    <p:sldId id="269" r:id="rId12"/>
    <p:sldId id="265" r:id="rId13"/>
    <p:sldId id="266" r:id="rId14"/>
    <p:sldId id="267" r:id="rId15"/>
    <p:sldId id="270" r:id="rId16"/>
    <p:sldId id="273" r:id="rId17"/>
    <p:sldId id="274" r:id="rId18"/>
    <p:sldId id="275" r:id="rId19"/>
    <p:sldId id="271" r:id="rId20"/>
    <p:sldId id="272" r:id="rId21"/>
    <p:sldId id="276" r:id="rId22"/>
    <p:sldId id="277" r:id="rId23"/>
    <p:sldId id="278" r:id="rId24"/>
    <p:sldId id="279" r:id="rId25"/>
    <p:sldId id="280" r:id="rId26"/>
    <p:sldId id="281" r:id="rId27"/>
    <p:sldId id="282" r:id="rId28"/>
    <p:sldId id="283" r:id="rId29"/>
    <p:sldId id="284" r:id="rId30"/>
    <p:sldId id="285" r:id="rId31"/>
    <p:sldId id="304" r:id="rId32"/>
    <p:sldId id="305" r:id="rId33"/>
    <p:sldId id="306" r:id="rId34"/>
    <p:sldId id="308" r:id="rId35"/>
    <p:sldId id="311" r:id="rId36"/>
    <p:sldId id="307" r:id="rId37"/>
    <p:sldId id="309" r:id="rId38"/>
    <p:sldId id="310" r:id="rId39"/>
    <p:sldId id="314" r:id="rId40"/>
    <p:sldId id="313" r:id="rId41"/>
    <p:sldId id="312"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4660"/>
  </p:normalViewPr>
  <p:slideViewPr>
    <p:cSldViewPr snapToGrid="0">
      <p:cViewPr varScale="1">
        <p:scale>
          <a:sx n="81" d="100"/>
          <a:sy n="81" d="100"/>
        </p:scale>
        <p:origin x="74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DEFORMATION VS ABS.</a:t>
            </a:r>
            <a:r>
              <a:rPr lang="en-US" baseline="0"/>
              <a:t> </a:t>
            </a:r>
            <a:r>
              <a:rPr lang="en-US"/>
              <a:t>PRESSURE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11544842993469535"/>
          <c:y val="0.14212774274945456"/>
          <c:w val="0.77759778503296839"/>
          <c:h val="0.60822570103638229"/>
        </c:manualLayout>
      </c:layout>
      <c:scatterChart>
        <c:scatterStyle val="lineMarker"/>
        <c:varyColors val="0"/>
        <c:ser>
          <c:idx val="0"/>
          <c:order val="0"/>
          <c:tx>
            <c:strRef>
              <c:f>Sheet1!$B$1</c:f>
              <c:strCache>
                <c:ptCount val="1"/>
                <c:pt idx="0">
                  <c:v>Y-Values</c:v>
                </c:pt>
              </c:strCache>
            </c:strRef>
          </c:tx>
          <c:spPr>
            <a:ln w="95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cap="rnd">
                <a:solidFill>
                  <a:schemeClr val="accent1"/>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xVal>
            <c:numRef>
              <c:f>Sheet1!$A$2:$A$8</c:f>
              <c:numCache>
                <c:formatCode>General</c:formatCode>
                <c:ptCount val="7"/>
                <c:pt idx="0">
                  <c:v>0.44</c:v>
                </c:pt>
                <c:pt idx="1">
                  <c:v>0.3</c:v>
                </c:pt>
                <c:pt idx="2">
                  <c:v>0.25</c:v>
                </c:pt>
                <c:pt idx="3">
                  <c:v>0.2</c:v>
                </c:pt>
                <c:pt idx="4">
                  <c:v>0.1</c:v>
                </c:pt>
                <c:pt idx="5">
                  <c:v>0.01</c:v>
                </c:pt>
              </c:numCache>
            </c:numRef>
          </c:xVal>
          <c:yVal>
            <c:numRef>
              <c:f>Sheet1!$B$2:$B$8</c:f>
              <c:numCache>
                <c:formatCode>General</c:formatCode>
                <c:ptCount val="7"/>
                <c:pt idx="0">
                  <c:v>124.2</c:v>
                </c:pt>
                <c:pt idx="1">
                  <c:v>131</c:v>
                </c:pt>
                <c:pt idx="2">
                  <c:v>137.9</c:v>
                </c:pt>
                <c:pt idx="3">
                  <c:v>146.1</c:v>
                </c:pt>
                <c:pt idx="4">
                  <c:v>192.9</c:v>
                </c:pt>
                <c:pt idx="5">
                  <c:v>1007.7</c:v>
                </c:pt>
              </c:numCache>
            </c:numRef>
          </c:yVal>
          <c:smooth val="0"/>
          <c:extLst>
            <c:ext xmlns:c16="http://schemas.microsoft.com/office/drawing/2014/chart" uri="{C3380CC4-5D6E-409C-BE32-E72D297353CC}">
              <c16:uniqueId val="{00000000-578E-487D-96E4-FF49B0EEF6EF}"/>
            </c:ext>
          </c:extLst>
        </c:ser>
        <c:dLbls>
          <c:dLblPos val="t"/>
          <c:showLegendKey val="0"/>
          <c:showVal val="1"/>
          <c:showCatName val="0"/>
          <c:showSerName val="0"/>
          <c:showPercent val="0"/>
          <c:showBubbleSize val="0"/>
        </c:dLbls>
        <c:axId val="891990376"/>
        <c:axId val="891988080"/>
      </c:scatterChart>
      <c:valAx>
        <c:axId val="891990376"/>
        <c:scaling>
          <c:orientation val="minMax"/>
        </c:scaling>
        <c:delete val="0"/>
        <c:axPos val="b"/>
        <c:majorGridlines>
          <c:spPr>
            <a:ln w="9525" cap="flat" cmpd="sng" algn="ctr">
              <a:solidFill>
                <a:schemeClr val="lt1">
                  <a:lumMod val="95000"/>
                  <a:alpha val="10000"/>
                </a:schemeClr>
              </a:solidFill>
              <a:round/>
            </a:ln>
            <a:effectLst/>
          </c:spPr>
        </c:majorGridlines>
        <c:title>
          <c:tx>
            <c:rich>
              <a:bodyPr rot="0" spcFirstLastPara="1" vertOverflow="ellipsis" vert="horz" wrap="square" anchor="ctr" anchorCtr="1"/>
              <a:lstStyle/>
              <a:p>
                <a:pPr>
                  <a:defRPr sz="900" b="1" i="0" u="none" strike="noStrike" kern="1200" cap="all" baseline="0">
                    <a:solidFill>
                      <a:schemeClr val="lt1">
                        <a:lumMod val="75000"/>
                      </a:schemeClr>
                    </a:solidFill>
                    <a:latin typeface="+mn-lt"/>
                    <a:ea typeface="+mn-ea"/>
                    <a:cs typeface="+mn-cs"/>
                  </a:defRPr>
                </a:pPr>
                <a:r>
                  <a:rPr lang="en-US"/>
                  <a:t>DEFORMATION(M)</a:t>
                </a:r>
              </a:p>
            </c:rich>
          </c:tx>
          <c:layout>
            <c:manualLayout>
              <c:xMode val="edge"/>
              <c:yMode val="edge"/>
              <c:x val="0.46811263683502979"/>
              <c:y val="0.83788760594648992"/>
            </c:manualLayout>
          </c:layout>
          <c:overlay val="0"/>
          <c:spPr>
            <a:noFill/>
            <a:ln>
              <a:solidFill>
                <a:schemeClr val="accent1">
                  <a:alpha val="4000"/>
                </a:schemeClr>
              </a:solidFill>
            </a:ln>
            <a:effectLst/>
          </c:spPr>
          <c:txPr>
            <a:bodyPr rot="0" spcFirstLastPara="1" vertOverflow="ellipsis" vert="horz" wrap="square" anchor="ctr" anchorCtr="1"/>
            <a:lstStyle/>
            <a:p>
              <a:pPr>
                <a:defRPr sz="900" b="1" i="0" u="none" strike="noStrike" kern="1200" cap="all" baseline="0">
                  <a:solidFill>
                    <a:schemeClr val="lt1">
                      <a:lumMod val="7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lt1">
                <a:lumMod val="50000"/>
              </a:schemeClr>
            </a:solid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891988080"/>
        <c:crosses val="autoZero"/>
        <c:crossBetween val="midCat"/>
      </c:valAx>
      <c:valAx>
        <c:axId val="891988080"/>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ysClr val="window" lastClr="FFFFFF">
                        <a:lumMod val="75000"/>
                      </a:sysClr>
                    </a:solidFill>
                    <a:effectLst>
                      <a:outerShdw blurRad="50800" dist="38100" dir="5400000" sx="1000" sy="1000" algn="t" rotWithShape="0">
                        <a:schemeClr val="bg2">
                          <a:alpha val="40000"/>
                        </a:schemeClr>
                      </a:outerShdw>
                    </a:effectLst>
                    <a:latin typeface="+mn-lt"/>
                    <a:ea typeface="+mn-ea"/>
                    <a:cs typeface="+mn-cs"/>
                  </a:defRPr>
                </a:pPr>
                <a:r>
                  <a:rPr lang="en-US" dirty="0">
                    <a:solidFill>
                      <a:sysClr val="window" lastClr="FFFFFF">
                        <a:lumMod val="75000"/>
                      </a:sysClr>
                    </a:solidFill>
                    <a:effectLst>
                      <a:outerShdw blurRad="50800" dist="38100" dir="5400000" sx="1000" sy="1000" algn="t" rotWithShape="0">
                        <a:schemeClr val="bg2">
                          <a:alpha val="40000"/>
                        </a:schemeClr>
                      </a:outerShdw>
                    </a:effectLst>
                  </a:rPr>
                  <a:t>ABSOLUTE</a:t>
                </a:r>
                <a:r>
                  <a:rPr lang="en-US" baseline="0" dirty="0">
                    <a:solidFill>
                      <a:sysClr val="window" lastClr="FFFFFF">
                        <a:lumMod val="75000"/>
                      </a:sysClr>
                    </a:solidFill>
                    <a:effectLst>
                      <a:outerShdw blurRad="50800" dist="38100" dir="5400000" sx="1000" sy="1000" algn="t" rotWithShape="0">
                        <a:schemeClr val="bg2">
                          <a:alpha val="40000"/>
                        </a:schemeClr>
                      </a:outerShdw>
                    </a:effectLst>
                  </a:rPr>
                  <a:t> </a:t>
                </a:r>
              </a:p>
              <a:p>
                <a:pPr>
                  <a:defRPr>
                    <a:solidFill>
                      <a:sysClr val="window" lastClr="FFFFFF">
                        <a:lumMod val="75000"/>
                      </a:sysClr>
                    </a:solidFill>
                    <a:effectLst>
                      <a:outerShdw blurRad="50800" dist="38100" dir="5400000" sx="1000" sy="1000" algn="t" rotWithShape="0">
                        <a:schemeClr val="bg2">
                          <a:alpha val="40000"/>
                        </a:schemeClr>
                      </a:outerShdw>
                    </a:effectLst>
                  </a:defRPr>
                </a:pPr>
                <a:r>
                  <a:rPr lang="en-US" dirty="0">
                    <a:solidFill>
                      <a:sysClr val="window" lastClr="FFFFFF">
                        <a:lumMod val="75000"/>
                      </a:sysClr>
                    </a:solidFill>
                    <a:effectLst>
                      <a:outerShdw blurRad="50800" dist="38100" dir="5400000" sx="1000" sy="1000" algn="t" rotWithShape="0">
                        <a:schemeClr val="bg2">
                          <a:alpha val="40000"/>
                        </a:schemeClr>
                      </a:outerShdw>
                    </a:effectLst>
                  </a:rPr>
                  <a:t>PRESSURE(Kpa)</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ysClr val="window" lastClr="FFFFFF">
                      <a:lumMod val="75000"/>
                    </a:sysClr>
                  </a:solidFill>
                  <a:effectLst>
                    <a:outerShdw blurRad="50800" dist="38100" dir="5400000" sx="1000" sy="1000" algn="t" rotWithShape="0">
                      <a:schemeClr val="bg2">
                        <a:alpha val="40000"/>
                      </a:schemeClr>
                    </a:outerShdw>
                  </a:effectLst>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lt1">
                <a:lumMod val="50000"/>
              </a:schemeClr>
            </a:solid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89199037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8">
  <cs:axisTitle>
    <cs:lnRef idx="0"/>
    <cs:fillRef idx="0"/>
    <cs:effectRef idx="0"/>
    <cs:fontRef idx="minor">
      <a:schemeClr val="lt1">
        <a:lumMod val="75000"/>
      </a:schemeClr>
    </cs:fontRef>
    <cs:defRPr sz="900" b="1" kern="1200" cap="all"/>
  </cs:axisTitle>
  <cs:categoryAxis>
    <cs:lnRef idx="0"/>
    <cs:fillRef idx="0"/>
    <cs:effectRef idx="0"/>
    <cs:fontRef idx="minor">
      <a:schemeClr val="lt1">
        <a:lumMod val="75000"/>
      </a:schemeClr>
    </cs:fontRef>
    <cs:spPr>
      <a:ln w="9525" cap="flat" cmpd="sng" algn="ctr">
        <a:solidFill>
          <a:schemeClr val="lt1">
            <a:lumMod val="50000"/>
          </a:schemeClr>
        </a:solidFill>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9525" cap="rnd">
        <a:solidFill>
          <a:schemeClr val="phClr"/>
        </a:solidFill>
        <a:round/>
      </a:ln>
    </cs:spPr>
  </cs:dataPointLine>
  <cs:dataPointMarker>
    <cs:lnRef idx="0">
      <cs:styleClr val="auto"/>
    </cs:lnRef>
    <cs:fillRef idx="3">
      <cs:styleClr val="auto"/>
    </cs:fillRef>
    <cs:effectRef idx="3"/>
    <cs:fontRef idx="minor">
      <a:schemeClr val="tx1"/>
    </cs:fontRef>
    <cs:spPr>
      <a:ln w="9525" cap="rnd">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spPr>
      <a:ln w="9525" cap="flat" cmpd="sng" algn="ctr">
        <a:solidFill>
          <a:schemeClr val="lt1">
            <a:lumMod val="50000"/>
          </a:schemeClr>
        </a:solidFill>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75000"/>
      </a:schemeClr>
    </cs:fontRef>
    <cs:spPr>
      <a:ln w="9525" cap="flat" cmpd="sng" algn="ctr">
        <a:solidFill>
          <a:schemeClr val="lt1">
            <a:lumMod val="50000"/>
          </a:schemeClr>
        </a:solidFill>
      </a:ln>
    </cs:spPr>
    <cs:defRPr sz="900" kern="1200"/>
  </cs:valueAxis>
  <cs:wall>
    <cs:lnRef idx="0"/>
    <cs:fillRef idx="0"/>
    <cs:effectRef idx="0"/>
    <cs:fontRef idx="minor">
      <a:schemeClr val="tx1"/>
    </cs:fontRef>
  </cs:wall>
</cs:chartStyle>
</file>

<file path=ppt/media/image1.jpeg>
</file>

<file path=ppt/media/image10.jpg>
</file>

<file path=ppt/media/image11.jpe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JPG>
</file>

<file path=ppt/media/image28.jpg>
</file>

<file path=ppt/media/image29.png>
</file>

<file path=ppt/media/image3.gif>
</file>

<file path=ppt/media/image30.jpg>
</file>

<file path=ppt/media/image4.gif>
</file>

<file path=ppt/media/image5.jpg>
</file>

<file path=ppt/media/image6.pn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D58963C-BF82-49E6-B08B-7A7396476ED4}" type="datetimeFigureOut">
              <a:rPr lang="en-US" smtClean="0"/>
              <a:t>5/7/2021</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3497952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58963C-BF82-49E6-B08B-7A7396476ED4}" type="datetimeFigureOut">
              <a:rPr lang="en-US" smtClean="0"/>
              <a:t>5/7/2021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40957854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58963C-BF82-49E6-B08B-7A7396476ED4}" type="datetimeFigureOut">
              <a:rPr lang="en-US" smtClean="0"/>
              <a:t>5/7/2021</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0F57A7E-CD46-430E-B711-ECA8024C8882}"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381779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D58963C-BF82-49E6-B08B-7A7396476ED4}" type="datetimeFigureOut">
              <a:rPr lang="en-US" smtClean="0"/>
              <a:t>5/7/2021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2374190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D58963C-BF82-49E6-B08B-7A7396476ED4}" type="datetimeFigureOut">
              <a:rPr lang="en-US" smtClean="0"/>
              <a:t>5/7/2021</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0F57A7E-CD46-430E-B711-ECA8024C8882}"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349068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D58963C-BF82-49E6-B08B-7A7396476ED4}" type="datetimeFigureOut">
              <a:rPr lang="en-US" smtClean="0"/>
              <a:t>5/7/2021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476610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58963C-BF82-49E6-B08B-7A7396476ED4}" type="datetimeFigureOut">
              <a:rPr lang="en-US" smtClean="0"/>
              <a:t>5/7/2021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705222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58963C-BF82-49E6-B08B-7A7396476ED4}" type="datetimeFigureOut">
              <a:rPr lang="en-US" smtClean="0"/>
              <a:t>5/7/2021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23321316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xfrm>
            <a:off x="1524000" y="190500"/>
            <a:ext cx="9144000" cy="1822450"/>
          </a:xfrm>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24490491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58963C-BF82-49E6-B08B-7A7396476ED4}" type="datetimeFigureOut">
              <a:rPr lang="en-US" smtClean="0"/>
              <a:t>5/7/2021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6512396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58963C-BF82-49E6-B08B-7A7396476ED4}" type="datetimeFigureOut">
              <a:rPr lang="en-US" smtClean="0"/>
              <a:t>5/7/2021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26332411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D58963C-BF82-49E6-B08B-7A7396476ED4}" type="datetimeFigureOut">
              <a:rPr lang="en-US" smtClean="0"/>
              <a:t>5/7/2021</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3619608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58963C-BF82-49E6-B08B-7A7396476ED4}" type="datetimeFigureOut">
              <a:rPr lang="en-US" smtClean="0"/>
              <a:t>5/7/2021</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150901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58963C-BF82-49E6-B08B-7A7396476ED4}" type="datetimeFigureOut">
              <a:rPr lang="en-US" smtClean="0"/>
              <a:t>5/7/2021</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321308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58963C-BF82-49E6-B08B-7A7396476ED4}" type="datetimeFigureOut">
              <a:rPr lang="en-US" smtClean="0"/>
              <a:t>5/7/2021</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983408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D58963C-BF82-49E6-B08B-7A7396476ED4}" type="datetimeFigureOut">
              <a:rPr lang="en-US" smtClean="0"/>
              <a:t>5/7/2021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288584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D58963C-BF82-49E6-B08B-7A7396476ED4}" type="datetimeFigureOut">
              <a:rPr lang="en-US" smtClean="0"/>
              <a:t>5/7/2021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0F57A7E-CD46-430E-B711-ECA8024C8882}" type="slidenum">
              <a:rPr lang="en-US" smtClean="0"/>
              <a:t>‹#›</a:t>
            </a:fld>
            <a:endParaRPr lang="en-US"/>
          </a:p>
        </p:txBody>
      </p:sp>
    </p:spTree>
    <p:extLst>
      <p:ext uri="{BB962C8B-B14F-4D97-AF65-F5344CB8AC3E}">
        <p14:creationId xmlns:p14="http://schemas.microsoft.com/office/powerpoint/2010/main" val="2258656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5D58963C-BF82-49E6-B08B-7A7396476ED4}" type="datetimeFigureOut">
              <a:rPr lang="en-US" smtClean="0"/>
              <a:t>5/7/2021</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0F57A7E-CD46-430E-B711-ECA8024C8882}" type="slidenum">
              <a:rPr lang="en-US" smtClean="0"/>
              <a:t>‹#›</a:t>
            </a:fld>
            <a:endParaRPr lang="en-US"/>
          </a:p>
        </p:txBody>
      </p:sp>
    </p:spTree>
    <p:extLst>
      <p:ext uri="{BB962C8B-B14F-4D97-AF65-F5344CB8AC3E}">
        <p14:creationId xmlns:p14="http://schemas.microsoft.com/office/powerpoint/2010/main" val="1357194831"/>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79" r:id="rId12"/>
    <p:sldLayoutId id="2147483780" r:id="rId13"/>
    <p:sldLayoutId id="2147483781" r:id="rId14"/>
    <p:sldLayoutId id="2147483782" r:id="rId15"/>
    <p:sldLayoutId id="2147483783" r:id="rId16"/>
    <p:sldLayoutId id="2147483784" r:id="rId17"/>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7.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0646E9-FD62-45CA-8F21-E5EB64578550}"/>
              </a:ext>
            </a:extLst>
          </p:cNvPr>
          <p:cNvSpPr>
            <a:spLocks noGrp="1"/>
          </p:cNvSpPr>
          <p:nvPr>
            <p:ph type="ctrTitle"/>
          </p:nvPr>
        </p:nvSpPr>
        <p:spPr>
          <a:xfrm>
            <a:off x="2155132" y="0"/>
            <a:ext cx="8915399" cy="1433222"/>
          </a:xfrm>
        </p:spPr>
        <p:txBody>
          <a:bodyPr>
            <a:noAutofit/>
          </a:bodyPr>
          <a:lstStyle/>
          <a:p>
            <a:pPr algn="ctr"/>
            <a:r>
              <a:rPr lang="en-US" sz="2800" dirty="0">
                <a:latin typeface="Times New Roman" panose="02020603050405020304" pitchFamily="18" charset="0"/>
                <a:cs typeface="Times New Roman" panose="02020603050405020304" pitchFamily="18" charset="0"/>
              </a:rPr>
              <a:t>KAKATIYA INSTITUE OF TECHNOLOGY AND SCIENCE WARANGAL</a:t>
            </a:r>
          </a:p>
        </p:txBody>
      </p:sp>
      <p:sp>
        <p:nvSpPr>
          <p:cNvPr id="5" name="Subtitle 4">
            <a:extLst>
              <a:ext uri="{FF2B5EF4-FFF2-40B4-BE49-F238E27FC236}">
                <a16:creationId xmlns:a16="http://schemas.microsoft.com/office/drawing/2014/main" id="{AFC08BD8-4A75-43D1-A3CE-568301CD10BA}"/>
              </a:ext>
            </a:extLst>
          </p:cNvPr>
          <p:cNvSpPr>
            <a:spLocks noGrp="1"/>
          </p:cNvSpPr>
          <p:nvPr>
            <p:ph type="subTitle" idx="1"/>
          </p:nvPr>
        </p:nvSpPr>
        <p:spPr>
          <a:xfrm>
            <a:off x="2406972" y="3649790"/>
            <a:ext cx="8146724" cy="394057"/>
          </a:xfrm>
        </p:spPr>
        <p:txBody>
          <a:bodyPr>
            <a:normAutofit fontScale="25000" lnSpcReduction="20000"/>
          </a:bodyPr>
          <a:lstStyle/>
          <a:p>
            <a:pPr algn="ctr"/>
            <a:r>
              <a:rPr lang="en-US" sz="8000" b="1" dirty="0">
                <a:latin typeface="Times New Roman" panose="02020603050405020304" pitchFamily="18" charset="0"/>
                <a:cs typeface="Times New Roman" panose="02020603050405020304" pitchFamily="18" charset="0"/>
              </a:rPr>
              <a:t>AIR BAG SYSTEM FOR TWO-WHEELER VEHICLE SYSTEM</a:t>
            </a:r>
          </a:p>
          <a:p>
            <a:endParaRPr lang="en-US" sz="2400" dirty="0"/>
          </a:p>
        </p:txBody>
      </p:sp>
      <p:pic>
        <p:nvPicPr>
          <p:cNvPr id="6" name="Content Placeholder 4">
            <a:extLst>
              <a:ext uri="{FF2B5EF4-FFF2-40B4-BE49-F238E27FC236}">
                <a16:creationId xmlns:a16="http://schemas.microsoft.com/office/drawing/2014/main" id="{68298A21-7212-4D76-968B-F33D0903A4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08954" y="1449850"/>
            <a:ext cx="1942759" cy="1942759"/>
          </a:xfrm>
          <a:prstGeom prst="rect">
            <a:avLst/>
          </a:prstGeom>
        </p:spPr>
      </p:pic>
      <p:sp>
        <p:nvSpPr>
          <p:cNvPr id="7" name="TextBox 6">
            <a:extLst>
              <a:ext uri="{FF2B5EF4-FFF2-40B4-BE49-F238E27FC236}">
                <a16:creationId xmlns:a16="http://schemas.microsoft.com/office/drawing/2014/main" id="{DC331019-BDCF-4431-9046-21A606E4616C}"/>
              </a:ext>
            </a:extLst>
          </p:cNvPr>
          <p:cNvSpPr txBox="1"/>
          <p:nvPr/>
        </p:nvSpPr>
        <p:spPr>
          <a:xfrm>
            <a:off x="3282094" y="4202668"/>
            <a:ext cx="5627802" cy="523220"/>
          </a:xfrm>
          <a:prstGeom prst="rect">
            <a:avLst/>
          </a:prstGeom>
          <a:noFill/>
        </p:spPr>
        <p:txBody>
          <a:bodyPr wrap="square" rtlCol="0">
            <a:spAutoFit/>
          </a:bodyPr>
          <a:lstStyle/>
          <a:p>
            <a:pPr algn="ctr"/>
            <a:r>
              <a:rPr lang="en-US" sz="2800" dirty="0"/>
              <a:t> </a:t>
            </a:r>
            <a:r>
              <a:rPr lang="en-US" sz="2800" dirty="0">
                <a:latin typeface="Times New Roman" panose="02020603050405020304" pitchFamily="18" charset="0"/>
                <a:cs typeface="Times New Roman" panose="02020603050405020304" pitchFamily="18" charset="0"/>
              </a:rPr>
              <a:t>BY</a:t>
            </a:r>
          </a:p>
        </p:txBody>
      </p:sp>
      <p:sp>
        <p:nvSpPr>
          <p:cNvPr id="10" name="TextBox 9">
            <a:extLst>
              <a:ext uri="{FF2B5EF4-FFF2-40B4-BE49-F238E27FC236}">
                <a16:creationId xmlns:a16="http://schemas.microsoft.com/office/drawing/2014/main" id="{D2E258C4-38BA-4A03-B229-9BB43F30E554}"/>
              </a:ext>
            </a:extLst>
          </p:cNvPr>
          <p:cNvSpPr txBox="1"/>
          <p:nvPr/>
        </p:nvSpPr>
        <p:spPr>
          <a:xfrm>
            <a:off x="2309568" y="5071621"/>
            <a:ext cx="3393648" cy="1200329"/>
          </a:xfrm>
          <a:prstGeom prst="rect">
            <a:avLst/>
          </a:prstGeom>
          <a:noFill/>
        </p:spPr>
        <p:txBody>
          <a:bodyPr wrap="square" rtlCol="0">
            <a:spAutoFit/>
          </a:bodyPr>
          <a:lstStyle/>
          <a:p>
            <a:pPr algn="ctr"/>
            <a:r>
              <a:rPr lang="en-US" sz="1800" b="1" u="sng" dirty="0">
                <a:latin typeface="Times New Roman" panose="02020603050405020304" pitchFamily="18" charset="0"/>
                <a:cs typeface="Times New Roman" panose="02020603050405020304" pitchFamily="18" charset="0"/>
              </a:rPr>
              <a:t>PROJECT SUPERVISOR:</a:t>
            </a:r>
          </a:p>
          <a:p>
            <a:pPr algn="ctr"/>
            <a:r>
              <a:rPr lang="en-US" sz="1800" dirty="0">
                <a:latin typeface="Times New Roman" panose="02020603050405020304" pitchFamily="18" charset="0"/>
                <a:cs typeface="Times New Roman" panose="02020603050405020304" pitchFamily="18" charset="0"/>
              </a:rPr>
              <a:t>SRI.M.ANIL KUMAR. </a:t>
            </a:r>
          </a:p>
          <a:p>
            <a:pPr algn="ctr"/>
            <a:r>
              <a:rPr lang="en-US" sz="1800" dirty="0">
                <a:latin typeface="Times New Roman" panose="02020603050405020304" pitchFamily="18" charset="0"/>
                <a:cs typeface="Times New Roman" panose="02020603050405020304" pitchFamily="18" charset="0"/>
              </a:rPr>
              <a:t>ASSISTANT PROFESSOR MED.</a:t>
            </a:r>
          </a:p>
          <a:p>
            <a:endParaRPr lang="en-US" dirty="0"/>
          </a:p>
        </p:txBody>
      </p:sp>
      <p:sp>
        <p:nvSpPr>
          <p:cNvPr id="11" name="TextBox 10">
            <a:extLst>
              <a:ext uri="{FF2B5EF4-FFF2-40B4-BE49-F238E27FC236}">
                <a16:creationId xmlns:a16="http://schemas.microsoft.com/office/drawing/2014/main" id="{CBD07225-4E91-4F5A-B457-C32F77EA455D}"/>
              </a:ext>
            </a:extLst>
          </p:cNvPr>
          <p:cNvSpPr txBox="1"/>
          <p:nvPr/>
        </p:nvSpPr>
        <p:spPr>
          <a:xfrm>
            <a:off x="6938863" y="5071621"/>
            <a:ext cx="4131668" cy="1615827"/>
          </a:xfrm>
          <a:prstGeom prst="rect">
            <a:avLst/>
          </a:prstGeom>
          <a:noFill/>
        </p:spPr>
        <p:txBody>
          <a:bodyPr wrap="square" rtlCol="0">
            <a:spAutoFit/>
          </a:bodyPr>
          <a:lstStyle/>
          <a:p>
            <a:pPr algn="ctr">
              <a:lnSpc>
                <a:spcPct val="150000"/>
              </a:lnSpc>
            </a:pPr>
            <a:r>
              <a:rPr lang="en-US" sz="1800" b="1" u="sng" dirty="0">
                <a:latin typeface="Times New Roman" panose="02020603050405020304" pitchFamily="18" charset="0"/>
                <a:cs typeface="Times New Roman" panose="02020603050405020304" pitchFamily="18" charset="0"/>
              </a:rPr>
              <a:t>NAME OF STUDENTS:</a:t>
            </a:r>
          </a:p>
          <a:p>
            <a:pPr algn="ctr"/>
            <a:r>
              <a:rPr lang="en-US" sz="1800" dirty="0">
                <a:latin typeface="Times New Roman" panose="02020603050405020304" pitchFamily="18" charset="0"/>
                <a:cs typeface="Times New Roman" panose="02020603050405020304" pitchFamily="18" charset="0"/>
              </a:rPr>
              <a:t>SHASHANK(B18ME008)</a:t>
            </a:r>
          </a:p>
          <a:p>
            <a:pPr algn="ctr"/>
            <a:r>
              <a:rPr lang="en-US" sz="1800" dirty="0">
                <a:latin typeface="Times New Roman" panose="02020603050405020304" pitchFamily="18" charset="0"/>
                <a:cs typeface="Times New Roman" panose="02020603050405020304" pitchFamily="18" charset="0"/>
              </a:rPr>
              <a:t>NIKHITHA(B18ME009)</a:t>
            </a:r>
          </a:p>
          <a:p>
            <a:pPr algn="ctr"/>
            <a:r>
              <a:rPr lang="en-US" sz="1800" dirty="0">
                <a:latin typeface="Times New Roman" panose="02020603050405020304" pitchFamily="18" charset="0"/>
                <a:cs typeface="Times New Roman" panose="02020603050405020304" pitchFamily="18" charset="0"/>
              </a:rPr>
              <a:t>VAMSHIDHAR REDDY(B18ME011)</a:t>
            </a:r>
          </a:p>
          <a:p>
            <a:endParaRPr lang="en-US" dirty="0"/>
          </a:p>
        </p:txBody>
      </p:sp>
    </p:spTree>
    <p:extLst>
      <p:ext uri="{BB962C8B-B14F-4D97-AF65-F5344CB8AC3E}">
        <p14:creationId xmlns:p14="http://schemas.microsoft.com/office/powerpoint/2010/main" val="3170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4"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4)">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P spid="7" grpId="0"/>
      <p:bldP spid="10"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33E9E-EDFC-4FC0-A7CD-AB92AA726A7A}"/>
              </a:ext>
            </a:extLst>
          </p:cNvPr>
          <p:cNvSpPr>
            <a:spLocks noGrp="1"/>
          </p:cNvSpPr>
          <p:nvPr>
            <p:ph type="title"/>
          </p:nvPr>
        </p:nvSpPr>
        <p:spPr/>
        <p:txBody>
          <a:bodyPr/>
          <a:lstStyle/>
          <a:p>
            <a:r>
              <a:rPr lang="en-US" sz="2400" b="1" dirty="0">
                <a:solidFill>
                  <a:srgbClr val="212121"/>
                </a:solidFill>
                <a:latin typeface="Times New Roman" panose="02020603050405020304" pitchFamily="18" charset="0"/>
              </a:rPr>
              <a:t>INFLATOR</a:t>
            </a:r>
            <a:br>
              <a:rPr lang="en-US" sz="3600" b="1" dirty="0">
                <a:solidFill>
                  <a:srgbClr val="212121"/>
                </a:solidFill>
                <a:latin typeface="Times New Roman" panose="02020603050405020304" pitchFamily="18" charset="0"/>
              </a:rPr>
            </a:br>
            <a:endParaRPr lang="en-US" b="1" dirty="0"/>
          </a:p>
        </p:txBody>
      </p:sp>
      <p:sp>
        <p:nvSpPr>
          <p:cNvPr id="3" name="Content Placeholder 2">
            <a:extLst>
              <a:ext uri="{FF2B5EF4-FFF2-40B4-BE49-F238E27FC236}">
                <a16:creationId xmlns:a16="http://schemas.microsoft.com/office/drawing/2014/main" id="{178F041D-4F7A-4FA4-B566-6B0EC90639DE}"/>
              </a:ext>
            </a:extLst>
          </p:cNvPr>
          <p:cNvSpPr>
            <a:spLocks noGrp="1"/>
          </p:cNvSpPr>
          <p:nvPr>
            <p:ph idx="1"/>
          </p:nvPr>
        </p:nvSpPr>
        <p:spPr>
          <a:xfrm>
            <a:off x="2589212" y="1681113"/>
            <a:ext cx="8915400" cy="3777622"/>
          </a:xfrm>
        </p:spPr>
        <p:txBody>
          <a:bodyPr/>
          <a:lstStyle/>
          <a:p>
            <a:pPr>
              <a:lnSpc>
                <a:spcPct val="250000"/>
              </a:lnSpc>
            </a:pPr>
            <a:r>
              <a:rPr lang="en-US" dirty="0">
                <a:latin typeface="Times New Roman" panose="02020603050405020304" pitchFamily="18" charset="0"/>
              </a:rPr>
              <a:t>It activates if signal comes from module unit</a:t>
            </a:r>
          </a:p>
          <a:p>
            <a:pPr>
              <a:lnSpc>
                <a:spcPct val="250000"/>
              </a:lnSpc>
            </a:pPr>
            <a:r>
              <a:rPr lang="en-US" sz="1800" dirty="0">
                <a:effectLst/>
                <a:latin typeface="Times New Roman" panose="02020603050405020304" pitchFamily="18" charset="0"/>
                <a:ea typeface="Arial Unicode MS"/>
                <a:cs typeface="Arial Unicode MS"/>
              </a:rPr>
              <a:t>producing an explosion of nitrogen gas</a:t>
            </a:r>
          </a:p>
          <a:p>
            <a:pPr>
              <a:lnSpc>
                <a:spcPct val="250000"/>
              </a:lnSpc>
            </a:pPr>
            <a:r>
              <a:rPr lang="en-US" dirty="0">
                <a:latin typeface="Times New Roman" panose="02020603050405020304" pitchFamily="18" charset="0"/>
              </a:rPr>
              <a:t>Reaction time is less than 50 milliseconds</a:t>
            </a:r>
            <a:endParaRPr lang="en-US" dirty="0"/>
          </a:p>
          <a:p>
            <a:endParaRPr lang="en-US" dirty="0"/>
          </a:p>
        </p:txBody>
      </p:sp>
      <p:pic>
        <p:nvPicPr>
          <p:cNvPr id="5" name="officeArt object">
            <a:extLst>
              <a:ext uri="{FF2B5EF4-FFF2-40B4-BE49-F238E27FC236}">
                <a16:creationId xmlns:a16="http://schemas.microsoft.com/office/drawing/2014/main" id="{FDD632D6-0BAC-4CA6-8C17-E1FCCF49C08B}"/>
              </a:ext>
            </a:extLst>
          </p:cNvPr>
          <p:cNvPicPr/>
          <p:nvPr/>
        </p:nvPicPr>
        <p:blipFill>
          <a:blip r:embed="rId2"/>
          <a:stretch>
            <a:fillRect/>
          </a:stretch>
        </p:blipFill>
        <p:spPr>
          <a:xfrm>
            <a:off x="7116607" y="2702292"/>
            <a:ext cx="4632960" cy="247459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0495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FFE45-8819-4A23-A0F2-BDF8D745A6B5}"/>
              </a:ext>
            </a:extLst>
          </p:cNvPr>
          <p:cNvSpPr>
            <a:spLocks noGrp="1"/>
          </p:cNvSpPr>
          <p:nvPr>
            <p:ph type="title"/>
          </p:nvPr>
        </p:nvSpPr>
        <p:spPr/>
        <p:txBody>
          <a:bodyPr/>
          <a:lstStyle/>
          <a:p>
            <a:r>
              <a:rPr lang="en-US" sz="2400" b="1" dirty="0">
                <a:solidFill>
                  <a:srgbClr val="212121"/>
                </a:solidFill>
                <a:latin typeface="Times New Roman" panose="02020603050405020304" pitchFamily="18" charset="0"/>
              </a:rPr>
              <a:t>INFLATOR</a:t>
            </a:r>
            <a:br>
              <a:rPr lang="en-US" sz="4800" b="1" dirty="0">
                <a:solidFill>
                  <a:srgbClr val="212121"/>
                </a:solidFill>
                <a:latin typeface="Times New Roman" panose="02020603050405020304" pitchFamily="18" charset="0"/>
              </a:rPr>
            </a:br>
            <a:endParaRPr lang="en-US" b="1" dirty="0"/>
          </a:p>
        </p:txBody>
      </p:sp>
      <p:sp>
        <p:nvSpPr>
          <p:cNvPr id="3" name="Content Placeholder 2">
            <a:extLst>
              <a:ext uri="{FF2B5EF4-FFF2-40B4-BE49-F238E27FC236}">
                <a16:creationId xmlns:a16="http://schemas.microsoft.com/office/drawing/2014/main" id="{3E174E16-1334-4160-B73E-91DEE1B80A02}"/>
              </a:ext>
            </a:extLst>
          </p:cNvPr>
          <p:cNvSpPr>
            <a:spLocks noGrp="1"/>
          </p:cNvSpPr>
          <p:nvPr>
            <p:ph idx="1"/>
          </p:nvPr>
        </p:nvSpPr>
        <p:spPr>
          <a:xfrm>
            <a:off x="2591068" y="1540189"/>
            <a:ext cx="8915400" cy="3777622"/>
          </a:xfrm>
        </p:spPr>
        <p:txBody>
          <a:bodyPr/>
          <a:lstStyle/>
          <a:p>
            <a:pPr>
              <a:lnSpc>
                <a:spcPct val="250000"/>
              </a:lnSpc>
            </a:pPr>
            <a:r>
              <a:rPr lang="en-US" spc="-5" dirty="0">
                <a:solidFill>
                  <a:srgbClr val="000000"/>
                </a:solidFill>
                <a:uFill>
                  <a:solidFill>
                    <a:srgbClr val="000000"/>
                  </a:solidFill>
                </a:uFill>
                <a:latin typeface="Cambria" panose="02040503050406030204" pitchFamily="18" charset="0"/>
              </a:rPr>
              <a:t>One of the main component in air bag system</a:t>
            </a:r>
          </a:p>
          <a:p>
            <a:pPr>
              <a:lnSpc>
                <a:spcPct val="250000"/>
              </a:lnSpc>
            </a:pPr>
            <a:r>
              <a:rPr lang="en-US" sz="1800" spc="-5" dirty="0">
                <a:solidFill>
                  <a:srgbClr val="000000"/>
                </a:solidFill>
                <a:effectLst/>
                <a:uFill>
                  <a:solidFill>
                    <a:srgbClr val="000000"/>
                  </a:solidFill>
                </a:uFill>
                <a:latin typeface="Cambria" panose="02040503050406030204" pitchFamily="18" charset="0"/>
                <a:ea typeface="Arial Unicode MS"/>
                <a:cs typeface="Arial Unicode MS"/>
              </a:rPr>
              <a:t>deflate itself on its own once it deploys automatically.</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endParaRPr lang="en-US" dirty="0"/>
          </a:p>
        </p:txBody>
      </p:sp>
      <p:pic>
        <p:nvPicPr>
          <p:cNvPr id="4" name="Picture 3" descr="Diagram, engineering drawing&#10;&#10;Description automatically generated">
            <a:extLst>
              <a:ext uri="{FF2B5EF4-FFF2-40B4-BE49-F238E27FC236}">
                <a16:creationId xmlns:a16="http://schemas.microsoft.com/office/drawing/2014/main" id="{0833FCED-F218-427D-89E6-DB44B3328757}"/>
              </a:ext>
            </a:extLst>
          </p:cNvPr>
          <p:cNvPicPr/>
          <p:nvPr/>
        </p:nvPicPr>
        <p:blipFill>
          <a:blip r:embed="rId2">
            <a:extLst>
              <a:ext uri="{28A0092B-C50C-407E-A947-70E740481C1C}">
                <a14:useLocalDpi xmlns:a14="http://schemas.microsoft.com/office/drawing/2010/main" val="0"/>
              </a:ext>
            </a:extLst>
          </a:blip>
          <a:stretch>
            <a:fillRect/>
          </a:stretch>
        </p:blipFill>
        <p:spPr>
          <a:xfrm>
            <a:off x="3771632" y="3584667"/>
            <a:ext cx="5829300" cy="18186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95442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37515-44E2-4B99-8FA2-15D9247ED403}"/>
              </a:ext>
            </a:extLst>
          </p:cNvPr>
          <p:cNvSpPr>
            <a:spLocks noGrp="1"/>
          </p:cNvSpPr>
          <p:nvPr>
            <p:ph type="title"/>
          </p:nvPr>
        </p:nvSpPr>
        <p:spPr/>
        <p:txBody>
          <a:bodyPr>
            <a:normAutofit/>
          </a:bodyPr>
          <a:lstStyle/>
          <a:p>
            <a:r>
              <a:rPr lang="en-US" sz="2400" b="1" dirty="0">
                <a:solidFill>
                  <a:srgbClr val="212121"/>
                </a:solidFill>
                <a:latin typeface="Times New Roman" panose="02020603050405020304" pitchFamily="18" charset="0"/>
              </a:rPr>
              <a:t>CHEMICAL REACTIONS</a:t>
            </a:r>
            <a:br>
              <a:rPr lang="en-US" sz="2400" b="1" dirty="0">
                <a:solidFill>
                  <a:srgbClr val="212121"/>
                </a:solidFill>
                <a:latin typeface="Times New Roman" panose="02020603050405020304" pitchFamily="18" charset="0"/>
              </a:rPr>
            </a:br>
            <a:endParaRPr lang="en-US" sz="2400" b="1" dirty="0"/>
          </a:p>
        </p:txBody>
      </p:sp>
      <p:sp>
        <p:nvSpPr>
          <p:cNvPr id="3" name="Content Placeholder 2">
            <a:extLst>
              <a:ext uri="{FF2B5EF4-FFF2-40B4-BE49-F238E27FC236}">
                <a16:creationId xmlns:a16="http://schemas.microsoft.com/office/drawing/2014/main" id="{A81195A4-1710-43F1-9E88-578FCAF02E55}"/>
              </a:ext>
            </a:extLst>
          </p:cNvPr>
          <p:cNvSpPr>
            <a:spLocks noGrp="1"/>
          </p:cNvSpPr>
          <p:nvPr>
            <p:ph idx="1"/>
          </p:nvPr>
        </p:nvSpPr>
        <p:spPr>
          <a:xfrm>
            <a:off x="2589212" y="1341748"/>
            <a:ext cx="8915400" cy="4892142"/>
          </a:xfrm>
        </p:spPr>
        <p:txBody>
          <a:bodyPr/>
          <a:lstStyle/>
          <a:p>
            <a:pPr>
              <a:lnSpc>
                <a:spcPct val="250000"/>
              </a:lnSpc>
            </a:pPr>
            <a:r>
              <a:rPr lang="en-US" dirty="0">
                <a:latin typeface="Times New Roman" panose="02020603050405020304" pitchFamily="18" charset="0"/>
              </a:rPr>
              <a:t>Nitrogen and its mixtures plays a major role </a:t>
            </a:r>
          </a:p>
          <a:p>
            <a:pPr>
              <a:lnSpc>
                <a:spcPct val="250000"/>
              </a:lnSpc>
            </a:pPr>
            <a:r>
              <a:rPr lang="en-US" sz="1800" dirty="0">
                <a:effectLst/>
                <a:latin typeface="Times New Roman" panose="02020603050405020304" pitchFamily="18" charset="0"/>
                <a:ea typeface="Arial Unicode MS"/>
                <a:cs typeface="Arial Unicode MS"/>
              </a:rPr>
              <a:t>Sodium Azide (NaN3)</a:t>
            </a:r>
          </a:p>
          <a:p>
            <a:pPr>
              <a:lnSpc>
                <a:spcPct val="250000"/>
              </a:lnSpc>
            </a:pPr>
            <a:r>
              <a:rPr lang="en-US" sz="1800" dirty="0">
                <a:effectLst/>
                <a:latin typeface="Times New Roman" panose="02020603050405020304" pitchFamily="18" charset="0"/>
                <a:ea typeface="Arial Unicode MS"/>
                <a:cs typeface="Arial Unicode MS"/>
              </a:rPr>
              <a:t>Potassium nitrate (KNO3) and </a:t>
            </a:r>
          </a:p>
          <a:p>
            <a:pPr>
              <a:lnSpc>
                <a:spcPct val="250000"/>
              </a:lnSpc>
            </a:pPr>
            <a:r>
              <a:rPr lang="en-US" sz="1800" dirty="0">
                <a:effectLst/>
                <a:latin typeface="Times New Roman" panose="02020603050405020304" pitchFamily="18" charset="0"/>
                <a:ea typeface="Arial Unicode MS"/>
                <a:cs typeface="Arial Unicode MS"/>
              </a:rPr>
              <a:t>Silicon dioxide (SiO2)</a:t>
            </a:r>
          </a:p>
          <a:p>
            <a:pPr>
              <a:lnSpc>
                <a:spcPct val="250000"/>
              </a:lnSpc>
            </a:pPr>
            <a:r>
              <a:rPr lang="en-US" sz="1800" dirty="0">
                <a:effectLst/>
                <a:latin typeface="Times New Roman" panose="02020603050405020304" pitchFamily="18" charset="0"/>
                <a:ea typeface="Arial Unicode MS"/>
                <a:cs typeface="Arial Unicode MS"/>
              </a:rPr>
              <a:t>Purpose of the KNO3 and SiO2 is to remove the sodium metal </a:t>
            </a:r>
          </a:p>
          <a:p>
            <a:endParaRPr lang="en-US" sz="1800" dirty="0">
              <a:effectLst/>
              <a:latin typeface="Times New Roman" panose="02020603050405020304" pitchFamily="18" charset="0"/>
              <a:ea typeface="Arial Unicode MS"/>
              <a:cs typeface="Arial Unicode MS"/>
            </a:endParaRPr>
          </a:p>
          <a:p>
            <a:endParaRPr lang="en-US" dirty="0"/>
          </a:p>
          <a:p>
            <a:endParaRPr lang="en-US" dirty="0"/>
          </a:p>
          <a:p>
            <a:endParaRPr lang="en-US" dirty="0"/>
          </a:p>
        </p:txBody>
      </p:sp>
      <p:pic>
        <p:nvPicPr>
          <p:cNvPr id="5" name="Picture 4" descr="A picture containing food, sugar, flour, eaten&#10;&#10;Description automatically generated">
            <a:extLst>
              <a:ext uri="{FF2B5EF4-FFF2-40B4-BE49-F238E27FC236}">
                <a16:creationId xmlns:a16="http://schemas.microsoft.com/office/drawing/2014/main" id="{260F0915-33D5-464F-81F1-D0A95D1473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98860" y="2207589"/>
            <a:ext cx="3254543" cy="2442821"/>
          </a:xfrm>
          <a:prstGeom prst="rect">
            <a:avLst/>
          </a:prstGeom>
        </p:spPr>
      </p:pic>
    </p:spTree>
    <p:extLst>
      <p:ext uri="{BB962C8B-B14F-4D97-AF65-F5344CB8AC3E}">
        <p14:creationId xmlns:p14="http://schemas.microsoft.com/office/powerpoint/2010/main" val="1647578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37324-3BFA-4729-B283-DAF18CFC9419}"/>
              </a:ext>
            </a:extLst>
          </p:cNvPr>
          <p:cNvSpPr>
            <a:spLocks noGrp="1"/>
          </p:cNvSpPr>
          <p:nvPr>
            <p:ph type="title"/>
          </p:nvPr>
        </p:nvSpPr>
        <p:spPr/>
        <p:txBody>
          <a:bodyPr>
            <a:normAutofit/>
          </a:bodyPr>
          <a:lstStyle/>
          <a:p>
            <a:r>
              <a:rPr lang="en-US" sz="2400" b="1" dirty="0">
                <a:solidFill>
                  <a:srgbClr val="212121"/>
                </a:solidFill>
                <a:latin typeface="Times New Roman" panose="02020603050405020304" pitchFamily="18" charset="0"/>
              </a:rPr>
              <a:t>CHEMICAL REACTIONS</a:t>
            </a:r>
            <a:br>
              <a:rPr lang="en-US" sz="2400" b="1" dirty="0">
                <a:solidFill>
                  <a:srgbClr val="212121"/>
                </a:solidFill>
                <a:latin typeface="Times New Roman" panose="02020603050405020304" pitchFamily="18" charset="0"/>
              </a:rPr>
            </a:br>
            <a:endParaRPr lang="en-US" sz="2400" b="1" dirty="0"/>
          </a:p>
        </p:txBody>
      </p:sp>
      <p:sp>
        <p:nvSpPr>
          <p:cNvPr id="3" name="Content Placeholder 2">
            <a:extLst>
              <a:ext uri="{FF2B5EF4-FFF2-40B4-BE49-F238E27FC236}">
                <a16:creationId xmlns:a16="http://schemas.microsoft.com/office/drawing/2014/main" id="{C2E910AB-26BB-4FB1-976D-A8CC2F6C6E5A}"/>
              </a:ext>
            </a:extLst>
          </p:cNvPr>
          <p:cNvSpPr>
            <a:spLocks noGrp="1"/>
          </p:cNvSpPr>
          <p:nvPr>
            <p:ph idx="1"/>
          </p:nvPr>
        </p:nvSpPr>
        <p:spPr>
          <a:xfrm>
            <a:off x="2592925" y="1175378"/>
            <a:ext cx="8915400" cy="4848349"/>
          </a:xfrm>
        </p:spPr>
        <p:txBody>
          <a:bodyPr/>
          <a:lstStyle/>
          <a:p>
            <a:pPr>
              <a:lnSpc>
                <a:spcPct val="250000"/>
              </a:lnSpc>
            </a:pPr>
            <a:r>
              <a:rPr lang="en-US" dirty="0">
                <a:latin typeface="Times New Roman" panose="02020603050405020304" pitchFamily="18" charset="0"/>
              </a:rPr>
              <a:t>Reactions takes place In milli seconds</a:t>
            </a:r>
          </a:p>
          <a:p>
            <a:pPr marL="84455" marR="96520">
              <a:lnSpc>
                <a:spcPct val="250000"/>
              </a:lnSpc>
              <a:spcBef>
                <a:spcPts val="410"/>
              </a:spcBef>
              <a:spcAft>
                <a:spcPts val="0"/>
              </a:spcAft>
            </a:pPr>
            <a:r>
              <a:rPr lang="en-US" sz="1800" spc="-5" dirty="0">
                <a:solidFill>
                  <a:srgbClr val="000000"/>
                </a:solidFill>
                <a:effectLst/>
                <a:uFill>
                  <a:solidFill>
                    <a:srgbClr val="000000"/>
                  </a:solidFill>
                </a:uFill>
                <a:latin typeface="Cambria" panose="02040503050406030204" pitchFamily="18" charset="0"/>
                <a:ea typeface="Arial Unicode MS"/>
                <a:cs typeface="Arial Unicode MS"/>
              </a:rPr>
              <a:t>2NaN3—&gt;2Na + 3N2(g)</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marL="84455" marR="96520">
              <a:lnSpc>
                <a:spcPct val="250000"/>
              </a:lnSpc>
              <a:spcBef>
                <a:spcPts val="410"/>
              </a:spcBef>
              <a:spcAft>
                <a:spcPts val="0"/>
              </a:spcAft>
            </a:pPr>
            <a:r>
              <a:rPr lang="en-US" sz="1800" spc="-5" dirty="0">
                <a:solidFill>
                  <a:srgbClr val="000000"/>
                </a:solidFill>
                <a:effectLst/>
                <a:uFill>
                  <a:solidFill>
                    <a:srgbClr val="000000"/>
                  </a:solidFill>
                </a:uFill>
                <a:latin typeface="Cambria" panose="02040503050406030204" pitchFamily="18" charset="0"/>
                <a:ea typeface="Arial Unicode MS"/>
                <a:cs typeface="Arial Unicode MS"/>
              </a:rPr>
              <a:t>10 Na+2 KNO3 —&gt;K2O+5 Na2O +N2(g)</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a:lnSpc>
                <a:spcPct val="250000"/>
              </a:lnSpc>
            </a:pPr>
            <a:r>
              <a:rPr lang="en-US" sz="1800" dirty="0">
                <a:effectLst/>
                <a:latin typeface="Times New Roman" panose="02020603050405020304" pitchFamily="18" charset="0"/>
                <a:ea typeface="Arial Unicode MS"/>
                <a:cs typeface="Arial Unicode MS"/>
              </a:rPr>
              <a:t> K2O+Na2O+2SiO2—&gt; K2O3Si+Na2O3Si (silicate glass)</a:t>
            </a:r>
            <a:endParaRPr lang="en-US" dirty="0">
              <a:latin typeface="Times New Roman" panose="02020603050405020304" pitchFamily="18" charset="0"/>
            </a:endParaRPr>
          </a:p>
        </p:txBody>
      </p:sp>
      <p:pic>
        <p:nvPicPr>
          <p:cNvPr id="4" name="officeArt object">
            <a:extLst>
              <a:ext uri="{FF2B5EF4-FFF2-40B4-BE49-F238E27FC236}">
                <a16:creationId xmlns:a16="http://schemas.microsoft.com/office/drawing/2014/main" id="{6A73FD2F-1A95-4584-B2F7-5C7551B083DF}"/>
              </a:ext>
            </a:extLst>
          </p:cNvPr>
          <p:cNvPicPr/>
          <p:nvPr/>
        </p:nvPicPr>
        <p:blipFill>
          <a:blip r:embed="rId2"/>
          <a:stretch>
            <a:fillRect/>
          </a:stretch>
        </p:blipFill>
        <p:spPr>
          <a:xfrm>
            <a:off x="4124528" y="4679346"/>
            <a:ext cx="5642042" cy="1676400"/>
          </a:xfrm>
          <a:prstGeom prst="rect">
            <a:avLst/>
          </a:prstGeom>
          <a:ln w="12700" cap="flat">
            <a:noFill/>
            <a:miter lim="400000"/>
          </a:ln>
          <a:effectLst/>
        </p:spPr>
      </p:pic>
    </p:spTree>
    <p:extLst>
      <p:ext uri="{BB962C8B-B14F-4D97-AF65-F5344CB8AC3E}">
        <p14:creationId xmlns:p14="http://schemas.microsoft.com/office/powerpoint/2010/main" val="103043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05F3C-05F7-4DC7-BC3E-1341E494E9FD}"/>
              </a:ext>
            </a:extLst>
          </p:cNvPr>
          <p:cNvSpPr>
            <a:spLocks noGrp="1"/>
          </p:cNvSpPr>
          <p:nvPr>
            <p:ph type="title"/>
          </p:nvPr>
        </p:nvSpPr>
        <p:spPr/>
        <p:txBody>
          <a:bodyPr>
            <a:normAutofit/>
          </a:bodyPr>
          <a:lstStyle/>
          <a:p>
            <a:r>
              <a:rPr lang="en-US" sz="2400" b="1" dirty="0">
                <a:solidFill>
                  <a:srgbClr val="212121"/>
                </a:solidFill>
                <a:latin typeface="Times New Roman" panose="02020603050405020304" pitchFamily="18" charset="0"/>
              </a:rPr>
              <a:t>CHEMICAL REACTIONS</a:t>
            </a:r>
            <a:br>
              <a:rPr lang="en-US" sz="2400" b="1" dirty="0">
                <a:solidFill>
                  <a:srgbClr val="212121"/>
                </a:solidFill>
                <a:latin typeface="Times New Roman" panose="02020603050405020304" pitchFamily="18" charset="0"/>
              </a:rPr>
            </a:br>
            <a:endParaRPr lang="en-US" sz="2400" b="1" dirty="0"/>
          </a:p>
        </p:txBody>
      </p:sp>
      <p:sp>
        <p:nvSpPr>
          <p:cNvPr id="3" name="Content Placeholder 2">
            <a:extLst>
              <a:ext uri="{FF2B5EF4-FFF2-40B4-BE49-F238E27FC236}">
                <a16:creationId xmlns:a16="http://schemas.microsoft.com/office/drawing/2014/main" id="{6FFC261D-7E7A-47E9-8C9D-B2FD4D72ECDD}"/>
              </a:ext>
            </a:extLst>
          </p:cNvPr>
          <p:cNvSpPr>
            <a:spLocks noGrp="1"/>
          </p:cNvSpPr>
          <p:nvPr>
            <p:ph idx="1"/>
          </p:nvPr>
        </p:nvSpPr>
        <p:spPr/>
        <p:txBody>
          <a:bodyPr/>
          <a:lstStyle/>
          <a:p>
            <a:pPr>
              <a:lnSpc>
                <a:spcPct val="250000"/>
              </a:lnSpc>
            </a:pPr>
            <a:r>
              <a:rPr lang="en-US" sz="1800" spc="-5" dirty="0">
                <a:solidFill>
                  <a:srgbClr val="000000"/>
                </a:solidFill>
                <a:effectLst/>
                <a:uFill>
                  <a:solidFill>
                    <a:srgbClr val="000000"/>
                  </a:solidFill>
                </a:uFill>
                <a:latin typeface="Cambria" panose="02040503050406030204" pitchFamily="18" charset="0"/>
                <a:ea typeface="Arial Unicode MS"/>
                <a:cs typeface="Arial Unicode MS"/>
              </a:rPr>
              <a:t>ideal gas law provides a good approximation of the relationship between the pressure and volume of the airbag and the amount of N2 it contains.      </a:t>
            </a:r>
          </a:p>
          <a:p>
            <a:pPr>
              <a:lnSpc>
                <a:spcPct val="250000"/>
              </a:lnSpc>
            </a:pPr>
            <a:r>
              <a:rPr lang="en-US" sz="1800" b="1" dirty="0">
                <a:effectLst/>
                <a:latin typeface="Times New Roman" panose="02020603050405020304" pitchFamily="18" charset="0"/>
                <a:ea typeface="Arial Unicode MS"/>
                <a:cs typeface="Arial Unicode MS"/>
              </a:rPr>
              <a:t>PV=nRT</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endParaRPr lang="en-US" dirty="0"/>
          </a:p>
        </p:txBody>
      </p:sp>
    </p:spTree>
    <p:extLst>
      <p:ext uri="{BB962C8B-B14F-4D97-AF65-F5344CB8AC3E}">
        <p14:creationId xmlns:p14="http://schemas.microsoft.com/office/powerpoint/2010/main" val="2791788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7C704-E7FE-41BE-8B80-6F40FB1FAF33}"/>
              </a:ext>
            </a:extLst>
          </p:cNvPr>
          <p:cNvSpPr>
            <a:spLocks noGrp="1"/>
          </p:cNvSpPr>
          <p:nvPr>
            <p:ph type="title"/>
          </p:nvPr>
        </p:nvSpPr>
        <p:spPr/>
        <p:txBody>
          <a:bodyPr>
            <a:normAutofit/>
          </a:bodyPr>
          <a:lstStyle/>
          <a:p>
            <a:pPr algn="r"/>
            <a:r>
              <a:rPr lang="en-US" b="1" dirty="0">
                <a:solidFill>
                  <a:srgbClr val="212121"/>
                </a:solidFill>
                <a:latin typeface="Times New Roman" panose="02020603050405020304" pitchFamily="18" charset="0"/>
              </a:rPr>
              <a:t>IMPLEMENTATION PROCESS</a:t>
            </a:r>
          </a:p>
        </p:txBody>
      </p:sp>
      <p:sp>
        <p:nvSpPr>
          <p:cNvPr id="3" name="Content Placeholder 2">
            <a:extLst>
              <a:ext uri="{FF2B5EF4-FFF2-40B4-BE49-F238E27FC236}">
                <a16:creationId xmlns:a16="http://schemas.microsoft.com/office/drawing/2014/main" id="{606BCA36-3443-47F3-A65D-F87B6BA295B3}"/>
              </a:ext>
            </a:extLst>
          </p:cNvPr>
          <p:cNvSpPr>
            <a:spLocks noGrp="1"/>
          </p:cNvSpPr>
          <p:nvPr>
            <p:ph idx="1"/>
          </p:nvPr>
        </p:nvSpPr>
        <p:spPr>
          <a:xfrm>
            <a:off x="2589212" y="1319206"/>
            <a:ext cx="8915400" cy="4219588"/>
          </a:xfrm>
        </p:spPr>
        <p:txBody>
          <a:bodyPr/>
          <a:lstStyle/>
          <a:p>
            <a:pPr>
              <a:lnSpc>
                <a:spcPct val="250000"/>
              </a:lnSpc>
            </a:pPr>
            <a:r>
              <a:rPr lang="en-US" dirty="0">
                <a:latin typeface="Times New Roman" panose="02020603050405020304" pitchFamily="18" charset="0"/>
                <a:cs typeface="Times New Roman" panose="02020603050405020304" pitchFamily="18" charset="0"/>
              </a:rPr>
              <a:t>Modification under the dashboard</a:t>
            </a:r>
          </a:p>
          <a:p>
            <a:pPr>
              <a:lnSpc>
                <a:spcPct val="250000"/>
              </a:lnSpc>
            </a:pPr>
            <a:r>
              <a:rPr lang="en-US" dirty="0">
                <a:latin typeface="Times New Roman" panose="02020603050405020304" pitchFamily="18" charset="0"/>
                <a:cs typeface="Times New Roman" panose="02020603050405020304" pitchFamily="18" charset="0"/>
              </a:rPr>
              <a:t>Small dia iron strips inside the air bag for the sake of stiffness</a:t>
            </a:r>
          </a:p>
          <a:p>
            <a:pPr>
              <a:lnSpc>
                <a:spcPct val="250000"/>
              </a:lnSpc>
            </a:pPr>
            <a:r>
              <a:rPr lang="en-US" dirty="0">
                <a:latin typeface="Times New Roman" panose="02020603050405020304" pitchFamily="18" charset="0"/>
                <a:cs typeface="Times New Roman" panose="02020603050405020304" pitchFamily="18" charset="0"/>
              </a:rPr>
              <a:t>Angle sensor is placed near</a:t>
            </a:r>
          </a:p>
          <a:p>
            <a:pPr marL="0" indent="0">
              <a:lnSpc>
                <a:spcPct val="250000"/>
              </a:lnSpc>
              <a:buNone/>
            </a:pPr>
            <a:r>
              <a:rPr lang="en-US" dirty="0">
                <a:latin typeface="Times New Roman" panose="02020603050405020304" pitchFamily="18" charset="0"/>
                <a:cs typeface="Times New Roman" panose="02020603050405020304" pitchFamily="18" charset="0"/>
              </a:rPr>
              <a:t>     the front wheel</a:t>
            </a:r>
          </a:p>
        </p:txBody>
      </p:sp>
      <p:pic>
        <p:nvPicPr>
          <p:cNvPr id="4" name="Picture 3" descr="Diagram&#10;&#10;Description automatically generated">
            <a:extLst>
              <a:ext uri="{FF2B5EF4-FFF2-40B4-BE49-F238E27FC236}">
                <a16:creationId xmlns:a16="http://schemas.microsoft.com/office/drawing/2014/main" id="{2C75742D-9A32-4441-A59A-4E9CED53F6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0483" y="2821079"/>
            <a:ext cx="4846693" cy="2629711"/>
          </a:xfrm>
          <a:prstGeom prst="rect">
            <a:avLst/>
          </a:prstGeom>
        </p:spPr>
      </p:pic>
    </p:spTree>
    <p:extLst>
      <p:ext uri="{BB962C8B-B14F-4D97-AF65-F5344CB8AC3E}">
        <p14:creationId xmlns:p14="http://schemas.microsoft.com/office/powerpoint/2010/main" val="2921098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C34BD-2F5F-4FEF-A077-4F1DB35AD639}"/>
              </a:ext>
            </a:extLst>
          </p:cNvPr>
          <p:cNvSpPr>
            <a:spLocks noGrp="1"/>
          </p:cNvSpPr>
          <p:nvPr>
            <p:ph type="title"/>
          </p:nvPr>
        </p:nvSpPr>
        <p:spPr>
          <a:xfrm>
            <a:off x="2592925" y="624110"/>
            <a:ext cx="8911687" cy="705069"/>
          </a:xfrm>
        </p:spPr>
        <p:txBody>
          <a:bodyPr>
            <a:noAutofit/>
          </a:bodyPr>
          <a:lstStyle/>
          <a:p>
            <a:pPr algn="r"/>
            <a:r>
              <a:rPr lang="en-US" b="1" dirty="0">
                <a:solidFill>
                  <a:srgbClr val="212121"/>
                </a:solidFill>
                <a:latin typeface="Times New Roman" panose="02020603050405020304" pitchFamily="18" charset="0"/>
              </a:rPr>
              <a:t>LITERATURE</a:t>
            </a:r>
            <a:r>
              <a:rPr lang="en-US" b="1" spc="-5" dirty="0">
                <a:solidFill>
                  <a:srgbClr val="000000"/>
                </a:solidFill>
                <a:effectLst/>
                <a:uFill>
                  <a:solidFill>
                    <a:srgbClr val="000000"/>
                  </a:solidFill>
                </a:uFill>
                <a:latin typeface="Times New Roman" panose="02020603050405020304" pitchFamily="18" charset="0"/>
                <a:ea typeface="Arial Unicode MS"/>
                <a:cs typeface="Cambria" panose="02040503050406030204" pitchFamily="18" charset="0"/>
              </a:rPr>
              <a:t> </a:t>
            </a:r>
            <a:r>
              <a:rPr lang="en-US" b="1" dirty="0">
                <a:solidFill>
                  <a:srgbClr val="212121"/>
                </a:solidFill>
                <a:latin typeface="Times New Roman" panose="02020603050405020304" pitchFamily="18" charset="0"/>
              </a:rPr>
              <a:t>REVIEW</a:t>
            </a:r>
            <a:br>
              <a:rPr lang="en-US" b="1"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rPr>
            </a:br>
            <a:endParaRPr lang="en-US" b="1" dirty="0"/>
          </a:p>
        </p:txBody>
      </p:sp>
      <p:sp>
        <p:nvSpPr>
          <p:cNvPr id="3" name="Content Placeholder 2">
            <a:extLst>
              <a:ext uri="{FF2B5EF4-FFF2-40B4-BE49-F238E27FC236}">
                <a16:creationId xmlns:a16="http://schemas.microsoft.com/office/drawing/2014/main" id="{29632551-84D3-4262-947E-719329F91904}"/>
              </a:ext>
            </a:extLst>
          </p:cNvPr>
          <p:cNvSpPr>
            <a:spLocks noGrp="1"/>
          </p:cNvSpPr>
          <p:nvPr>
            <p:ph idx="1"/>
          </p:nvPr>
        </p:nvSpPr>
        <p:spPr>
          <a:xfrm>
            <a:off x="2589212" y="1329179"/>
            <a:ext cx="8915400" cy="4582043"/>
          </a:xfrm>
        </p:spPr>
        <p:txBody>
          <a:bodyPr/>
          <a:lstStyle/>
          <a:p>
            <a:pPr>
              <a:lnSpc>
                <a:spcPct val="250000"/>
              </a:lnSpc>
            </a:pPr>
            <a:r>
              <a:rPr lang="en-US" dirty="0">
                <a:latin typeface="Times New Roman" panose="02020603050405020304" pitchFamily="18" charset="0"/>
              </a:rPr>
              <a:t>The first air bag concept was introduced in late 1950</a:t>
            </a:r>
          </a:p>
          <a:p>
            <a:pPr>
              <a:lnSpc>
                <a:spcPct val="250000"/>
              </a:lnSpc>
            </a:pPr>
            <a:r>
              <a:rPr lang="en-US" dirty="0">
                <a:latin typeface="Times New Roman" panose="02020603050405020304" pitchFamily="18" charset="0"/>
              </a:rPr>
              <a:t>Hetrick filed the patent with the U.S patent office in 1952</a:t>
            </a:r>
          </a:p>
          <a:p>
            <a:pPr>
              <a:lnSpc>
                <a:spcPct val="250000"/>
              </a:lnSpc>
            </a:pPr>
            <a:r>
              <a:rPr lang="en-US" dirty="0">
                <a:latin typeface="Times New Roman" panose="02020603050405020304" pitchFamily="18" charset="0"/>
              </a:rPr>
              <a:t>Developed Prototypes </a:t>
            </a:r>
          </a:p>
          <a:p>
            <a:pPr>
              <a:lnSpc>
                <a:spcPct val="250000"/>
              </a:lnSpc>
            </a:pPr>
            <a:r>
              <a:rPr lang="en-US" dirty="0">
                <a:latin typeface="Times New Roman" panose="02020603050405020304" pitchFamily="18" charset="0"/>
              </a:rPr>
              <a:t>Compressed air Tank</a:t>
            </a:r>
          </a:p>
          <a:p>
            <a:endParaRPr lang="en-US" dirty="0">
              <a:latin typeface="Times New Roman" panose="02020603050405020304" pitchFamily="18" charset="0"/>
            </a:endParaRPr>
          </a:p>
          <a:p>
            <a:endParaRPr lang="en-US" dirty="0">
              <a:latin typeface="Times New Roman" panose="02020603050405020304" pitchFamily="18" charset="0"/>
            </a:endParaRPr>
          </a:p>
          <a:p>
            <a:endParaRPr lang="en-US" dirty="0"/>
          </a:p>
        </p:txBody>
      </p:sp>
      <p:pic>
        <p:nvPicPr>
          <p:cNvPr id="4" name="Picture 3" descr="A picture containing text, person, old, group&#10;&#10;Description automatically generated">
            <a:extLst>
              <a:ext uri="{FF2B5EF4-FFF2-40B4-BE49-F238E27FC236}">
                <a16:creationId xmlns:a16="http://schemas.microsoft.com/office/drawing/2014/main" id="{5D5BDEDB-28D5-4645-B419-6A46568B252C}"/>
              </a:ext>
            </a:extLst>
          </p:cNvPr>
          <p:cNvPicPr/>
          <p:nvPr/>
        </p:nvPicPr>
        <p:blipFill>
          <a:blip r:embed="rId2">
            <a:extLst>
              <a:ext uri="{28A0092B-C50C-407E-A947-70E740481C1C}">
                <a14:useLocalDpi xmlns:a14="http://schemas.microsoft.com/office/drawing/2010/main" val="0"/>
              </a:ext>
            </a:extLst>
          </a:blip>
          <a:stretch>
            <a:fillRect/>
          </a:stretch>
        </p:blipFill>
        <p:spPr>
          <a:xfrm>
            <a:off x="6821108" y="2874262"/>
            <a:ext cx="4161119" cy="2781820"/>
          </a:xfrm>
          <a:prstGeom prst="rect">
            <a:avLst/>
          </a:prstGeom>
        </p:spPr>
      </p:pic>
    </p:spTree>
    <p:extLst>
      <p:ext uri="{BB962C8B-B14F-4D97-AF65-F5344CB8AC3E}">
        <p14:creationId xmlns:p14="http://schemas.microsoft.com/office/powerpoint/2010/main" val="3368277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843A8-5FAE-49F5-881F-235100735791}"/>
              </a:ext>
            </a:extLst>
          </p:cNvPr>
          <p:cNvSpPr>
            <a:spLocks noGrp="1"/>
          </p:cNvSpPr>
          <p:nvPr>
            <p:ph type="title"/>
          </p:nvPr>
        </p:nvSpPr>
        <p:spPr/>
        <p:txBody>
          <a:bodyPr>
            <a:normAutofit/>
          </a:bodyPr>
          <a:lstStyle/>
          <a:p>
            <a:pPr algn="r"/>
            <a:r>
              <a:rPr lang="en-US" b="1" dirty="0">
                <a:solidFill>
                  <a:srgbClr val="212121"/>
                </a:solidFill>
                <a:latin typeface="Times New Roman" panose="02020603050405020304" pitchFamily="18" charset="0"/>
              </a:rPr>
              <a:t>LITERATURE REVIEW</a:t>
            </a:r>
            <a:br>
              <a:rPr lang="en-US" b="1"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rPr>
            </a:br>
            <a:endParaRPr lang="en-US" b="1" dirty="0"/>
          </a:p>
        </p:txBody>
      </p:sp>
      <p:pic>
        <p:nvPicPr>
          <p:cNvPr id="7" name="Picture 6" descr="A picture containing outdoor, tree, road, grass&#10;&#10;Description automatically generated">
            <a:extLst>
              <a:ext uri="{FF2B5EF4-FFF2-40B4-BE49-F238E27FC236}">
                <a16:creationId xmlns:a16="http://schemas.microsoft.com/office/drawing/2014/main" id="{773DD291-59A8-4BD7-A0E2-0FB01F1A20AF}"/>
              </a:ext>
            </a:extLst>
          </p:cNvPr>
          <p:cNvPicPr/>
          <p:nvPr/>
        </p:nvPicPr>
        <p:blipFill>
          <a:blip r:embed="rId2">
            <a:extLst>
              <a:ext uri="{28A0092B-C50C-407E-A947-70E740481C1C}">
                <a14:useLocalDpi xmlns:a14="http://schemas.microsoft.com/office/drawing/2010/main" val="0"/>
              </a:ext>
            </a:extLst>
          </a:blip>
          <a:stretch>
            <a:fillRect/>
          </a:stretch>
        </p:blipFill>
        <p:spPr>
          <a:xfrm>
            <a:off x="3482204" y="2133600"/>
            <a:ext cx="6120584" cy="2855536"/>
          </a:xfrm>
          <a:prstGeom prst="rect">
            <a:avLst/>
          </a:prstGeom>
        </p:spPr>
      </p:pic>
      <p:sp>
        <p:nvSpPr>
          <p:cNvPr id="8" name="TextBox 7">
            <a:extLst>
              <a:ext uri="{FF2B5EF4-FFF2-40B4-BE49-F238E27FC236}">
                <a16:creationId xmlns:a16="http://schemas.microsoft.com/office/drawing/2014/main" id="{CB47FC16-D8DF-4ED3-BF5E-71A59BFED32F}"/>
              </a:ext>
            </a:extLst>
          </p:cNvPr>
          <p:cNvSpPr txBox="1"/>
          <p:nvPr/>
        </p:nvSpPr>
        <p:spPr>
          <a:xfrm>
            <a:off x="3482204" y="5250730"/>
            <a:ext cx="6120584" cy="923330"/>
          </a:xfrm>
          <a:prstGeom prst="rect">
            <a:avLst/>
          </a:prstGeom>
          <a:noFill/>
        </p:spPr>
        <p:txBody>
          <a:bodyPr wrap="square" rtlCol="0">
            <a:spAutoFit/>
          </a:bodyPr>
          <a:lstStyle/>
          <a:p>
            <a:pPr marL="0" indent="0">
              <a:buNone/>
            </a:pPr>
            <a:r>
              <a:rPr lang="en-US" sz="1800" b="1" i="1" spc="-5" dirty="0">
                <a:solidFill>
                  <a:srgbClr val="444444"/>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The first government fleet to have airbags as a safety feature</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marL="0" indent="0">
              <a:buNone/>
            </a:pPr>
            <a:endParaRPr lang="en-US" dirty="0"/>
          </a:p>
          <a:p>
            <a:endParaRPr lang="en-US" dirty="0"/>
          </a:p>
        </p:txBody>
      </p:sp>
    </p:spTree>
    <p:extLst>
      <p:ext uri="{BB962C8B-B14F-4D97-AF65-F5344CB8AC3E}">
        <p14:creationId xmlns:p14="http://schemas.microsoft.com/office/powerpoint/2010/main" val="1410676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4E4FE-EDBD-4D3D-82D0-1DBF3D6A520F}"/>
              </a:ext>
            </a:extLst>
          </p:cNvPr>
          <p:cNvSpPr>
            <a:spLocks noGrp="1"/>
          </p:cNvSpPr>
          <p:nvPr>
            <p:ph type="title"/>
          </p:nvPr>
        </p:nvSpPr>
        <p:spPr>
          <a:xfrm>
            <a:off x="2592925" y="624110"/>
            <a:ext cx="8911687" cy="695643"/>
          </a:xfrm>
        </p:spPr>
        <p:txBody>
          <a:bodyPr>
            <a:noAutofit/>
          </a:bodyPr>
          <a:lstStyle/>
          <a:p>
            <a:pPr algn="r"/>
            <a:r>
              <a:rPr lang="en-US" b="1" dirty="0">
                <a:solidFill>
                  <a:srgbClr val="212121"/>
                </a:solidFill>
                <a:latin typeface="Times New Roman" panose="02020603050405020304" pitchFamily="18" charset="0"/>
              </a:rPr>
              <a:t>LITERATURE REVIEW</a:t>
            </a:r>
            <a:br>
              <a:rPr lang="en-US" b="1"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rPr>
            </a:br>
            <a:endParaRPr lang="en-US" b="1" dirty="0"/>
          </a:p>
        </p:txBody>
      </p:sp>
      <p:pic>
        <p:nvPicPr>
          <p:cNvPr id="4" name="Content Placeholder 3" descr="A car parked on the side of a road&#10;&#10;Description automatically generated with low confidence">
            <a:extLst>
              <a:ext uri="{FF2B5EF4-FFF2-40B4-BE49-F238E27FC236}">
                <a16:creationId xmlns:a16="http://schemas.microsoft.com/office/drawing/2014/main" id="{898C0379-1E9B-4556-AEA1-8FB0C99EAC65}"/>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4453996" y="1765954"/>
            <a:ext cx="5185833" cy="3778250"/>
          </a:xfrm>
          <a:prstGeom prst="rect">
            <a:avLst/>
          </a:prstGeom>
        </p:spPr>
      </p:pic>
      <p:sp>
        <p:nvSpPr>
          <p:cNvPr id="5" name="TextBox 4">
            <a:extLst>
              <a:ext uri="{FF2B5EF4-FFF2-40B4-BE49-F238E27FC236}">
                <a16:creationId xmlns:a16="http://schemas.microsoft.com/office/drawing/2014/main" id="{42862355-9062-49EB-9C88-FCD28C1EB494}"/>
              </a:ext>
            </a:extLst>
          </p:cNvPr>
          <p:cNvSpPr txBox="1"/>
          <p:nvPr/>
        </p:nvSpPr>
        <p:spPr>
          <a:xfrm>
            <a:off x="2969442" y="5759777"/>
            <a:ext cx="8220173" cy="646331"/>
          </a:xfrm>
          <a:prstGeom prst="rect">
            <a:avLst/>
          </a:prstGeom>
          <a:noFill/>
        </p:spPr>
        <p:txBody>
          <a:bodyPr wrap="square" rtlCol="0">
            <a:spAutoFit/>
          </a:bodyPr>
          <a:lstStyle/>
          <a:p>
            <a:pPr algn="ctr"/>
            <a:r>
              <a:rPr lang="en-US" sz="1800" b="1" i="1" dirty="0">
                <a:solidFill>
                  <a:srgbClr val="222222"/>
                </a:solidFill>
                <a:effectLst/>
                <a:latin typeface="Times New Roman" panose="02020603050405020304" pitchFamily="18" charset="0"/>
                <a:ea typeface="Arial Unicode MS"/>
              </a:rPr>
              <a:t>The First car to be domestically available with passenger airbags was GM’s Oldsmobile </a:t>
            </a:r>
            <a:r>
              <a:rPr lang="en-US" sz="1800" b="1" i="1" dirty="0" err="1">
                <a:solidFill>
                  <a:srgbClr val="222222"/>
                </a:solidFill>
                <a:effectLst/>
                <a:latin typeface="Times New Roman" panose="02020603050405020304" pitchFamily="18" charset="0"/>
                <a:ea typeface="Arial Unicode MS"/>
              </a:rPr>
              <a:t>Toronado</a:t>
            </a:r>
            <a:r>
              <a:rPr lang="en-US" sz="1800" b="1" i="1" dirty="0">
                <a:solidFill>
                  <a:srgbClr val="222222"/>
                </a:solidFill>
                <a:effectLst/>
                <a:latin typeface="Times New Roman" panose="02020603050405020304" pitchFamily="18" charset="0"/>
                <a:ea typeface="Arial Unicode MS"/>
              </a:rPr>
              <a:t> </a:t>
            </a:r>
            <a:endParaRPr lang="en-US" dirty="0"/>
          </a:p>
        </p:txBody>
      </p:sp>
    </p:spTree>
    <p:extLst>
      <p:ext uri="{BB962C8B-B14F-4D97-AF65-F5344CB8AC3E}">
        <p14:creationId xmlns:p14="http://schemas.microsoft.com/office/powerpoint/2010/main" val="3220062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58F8B-1AD0-491D-BFF7-072F0C9A559A}"/>
              </a:ext>
            </a:extLst>
          </p:cNvPr>
          <p:cNvSpPr>
            <a:spLocks noGrp="1"/>
          </p:cNvSpPr>
          <p:nvPr>
            <p:ph type="title"/>
          </p:nvPr>
        </p:nvSpPr>
        <p:spPr/>
        <p:txBody>
          <a:bodyPr>
            <a:normAutofit/>
          </a:bodyPr>
          <a:lstStyle/>
          <a:p>
            <a:pPr algn="r"/>
            <a:r>
              <a:rPr lang="en-US" b="1" dirty="0">
                <a:solidFill>
                  <a:srgbClr val="212121"/>
                </a:solidFill>
                <a:latin typeface="Times New Roman" panose="02020603050405020304" pitchFamily="18" charset="0"/>
              </a:rPr>
              <a:t>IMPLEMENTATION PROCESS</a:t>
            </a:r>
            <a:endParaRPr lang="en-US" b="1" dirty="0"/>
          </a:p>
        </p:txBody>
      </p:sp>
      <p:sp>
        <p:nvSpPr>
          <p:cNvPr id="3" name="Content Placeholder 2">
            <a:extLst>
              <a:ext uri="{FF2B5EF4-FFF2-40B4-BE49-F238E27FC236}">
                <a16:creationId xmlns:a16="http://schemas.microsoft.com/office/drawing/2014/main" id="{163E6A89-AA41-4F36-97E8-657C9ABF01E6}"/>
              </a:ext>
            </a:extLst>
          </p:cNvPr>
          <p:cNvSpPr>
            <a:spLocks noGrp="1"/>
          </p:cNvSpPr>
          <p:nvPr>
            <p:ph idx="1"/>
          </p:nvPr>
        </p:nvSpPr>
        <p:spPr>
          <a:xfrm>
            <a:off x="2589212" y="1540189"/>
            <a:ext cx="8915400" cy="3777622"/>
          </a:xfrm>
        </p:spPr>
        <p:txBody>
          <a:bodyPr/>
          <a:lstStyle/>
          <a:p>
            <a:pPr>
              <a:lnSpc>
                <a:spcPct val="250000"/>
              </a:lnSpc>
            </a:pPr>
            <a:r>
              <a:rPr lang="en-US" dirty="0">
                <a:latin typeface="Times New Roman" panose="02020603050405020304" pitchFamily="18" charset="0"/>
                <a:cs typeface="Times New Roman" panose="02020603050405020304" pitchFamily="18" charset="0"/>
              </a:rPr>
              <a:t>For the bikes the implementation is completely different</a:t>
            </a:r>
          </a:p>
          <a:p>
            <a:pPr>
              <a:lnSpc>
                <a:spcPct val="250000"/>
              </a:lnSpc>
            </a:pPr>
            <a:r>
              <a:rPr lang="en-US" dirty="0">
                <a:latin typeface="Times New Roman" panose="02020603050405020304" pitchFamily="18" charset="0"/>
                <a:cs typeface="Times New Roman" panose="02020603050405020304" pitchFamily="18" charset="0"/>
              </a:rPr>
              <a:t>Angle sensor activates when angle is less than 30 degrees</a:t>
            </a:r>
          </a:p>
          <a:p>
            <a:pPr>
              <a:lnSpc>
                <a:spcPct val="250000"/>
              </a:lnSpc>
            </a:pPr>
            <a:r>
              <a:rPr lang="en-US" dirty="0">
                <a:latin typeface="Times New Roman" panose="02020603050405020304" pitchFamily="18" charset="0"/>
                <a:cs typeface="Times New Roman" panose="02020603050405020304" pitchFamily="18" charset="0"/>
              </a:rPr>
              <a:t>Two hemispherical air bags are placed</a:t>
            </a:r>
          </a:p>
        </p:txBody>
      </p:sp>
      <p:pic>
        <p:nvPicPr>
          <p:cNvPr id="4" name="Picture 3" descr="Diagram&#10;&#10;Description automatically generated">
            <a:extLst>
              <a:ext uri="{FF2B5EF4-FFF2-40B4-BE49-F238E27FC236}">
                <a16:creationId xmlns:a16="http://schemas.microsoft.com/office/drawing/2014/main" id="{ABBC49B8-F69E-40EF-B88E-B434ACF89E41}"/>
              </a:ext>
            </a:extLst>
          </p:cNvPr>
          <p:cNvPicPr/>
          <p:nvPr/>
        </p:nvPicPr>
        <p:blipFill>
          <a:blip r:embed="rId2">
            <a:extLst>
              <a:ext uri="{28A0092B-C50C-407E-A947-70E740481C1C}">
                <a14:useLocalDpi xmlns:a14="http://schemas.microsoft.com/office/drawing/2010/main" val="0"/>
              </a:ext>
            </a:extLst>
          </a:blip>
          <a:stretch>
            <a:fillRect/>
          </a:stretch>
        </p:blipFill>
        <p:spPr>
          <a:xfrm>
            <a:off x="7363115" y="3210694"/>
            <a:ext cx="4303282" cy="3023196"/>
          </a:xfrm>
          <a:prstGeom prst="rect">
            <a:avLst/>
          </a:prstGeom>
        </p:spPr>
      </p:pic>
    </p:spTree>
    <p:extLst>
      <p:ext uri="{BB962C8B-B14F-4D97-AF65-F5344CB8AC3E}">
        <p14:creationId xmlns:p14="http://schemas.microsoft.com/office/powerpoint/2010/main" val="3752685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3A78E-54FF-425B-89A2-CD3D9CE2F964}"/>
              </a:ext>
            </a:extLst>
          </p:cNvPr>
          <p:cNvSpPr>
            <a:spLocks noGrp="1"/>
          </p:cNvSpPr>
          <p:nvPr>
            <p:ph type="title"/>
          </p:nvPr>
        </p:nvSpPr>
        <p:spPr/>
        <p:txBody>
          <a:bodyPr/>
          <a:lstStyle/>
          <a:p>
            <a:pPr algn="r"/>
            <a:r>
              <a:rPr lang="en-US" b="1" dirty="0">
                <a:latin typeface="Times New Roman" panose="02020603050405020304" pitchFamily="18" charset="0"/>
                <a:cs typeface="Times New Roman" panose="02020603050405020304" pitchFamily="18" charset="0"/>
              </a:rPr>
              <a:t>CONTENT</a:t>
            </a:r>
          </a:p>
        </p:txBody>
      </p:sp>
      <p:sp>
        <p:nvSpPr>
          <p:cNvPr id="3" name="Content Placeholder 2">
            <a:extLst>
              <a:ext uri="{FF2B5EF4-FFF2-40B4-BE49-F238E27FC236}">
                <a16:creationId xmlns:a16="http://schemas.microsoft.com/office/drawing/2014/main" id="{CCF554B8-87F7-43D4-BB58-052A3360902D}"/>
              </a:ext>
            </a:extLst>
          </p:cNvPr>
          <p:cNvSpPr>
            <a:spLocks noGrp="1"/>
          </p:cNvSpPr>
          <p:nvPr>
            <p:ph idx="1"/>
          </p:nvPr>
        </p:nvSpPr>
        <p:spPr>
          <a:xfrm>
            <a:off x="2592925" y="1540188"/>
            <a:ext cx="8915400" cy="4693702"/>
          </a:xfrm>
        </p:spPr>
        <p:txBody>
          <a:bodyPr>
            <a:normAutofit lnSpcReduction="10000"/>
          </a:bodyPr>
          <a:lstStyle/>
          <a:p>
            <a:r>
              <a:rPr lang="en-US" dirty="0">
                <a:latin typeface="Times New Roman" panose="02020603050405020304" pitchFamily="18" charset="0"/>
                <a:cs typeface="Times New Roman" panose="02020603050405020304" pitchFamily="18" charset="0"/>
              </a:rPr>
              <a:t>TITLE</a:t>
            </a:r>
          </a:p>
          <a:p>
            <a:r>
              <a:rPr lang="en-US" dirty="0">
                <a:latin typeface="Times New Roman" panose="02020603050405020304" pitchFamily="18" charset="0"/>
                <a:cs typeface="Times New Roman" panose="02020603050405020304" pitchFamily="18" charset="0"/>
              </a:rPr>
              <a:t>ABSTRACT</a:t>
            </a:r>
          </a:p>
          <a:p>
            <a:r>
              <a:rPr lang="en-US" dirty="0">
                <a:latin typeface="Times New Roman" panose="02020603050405020304" pitchFamily="18" charset="0"/>
                <a:cs typeface="Times New Roman" panose="02020603050405020304" pitchFamily="18" charset="0"/>
              </a:rPr>
              <a:t>INTRODUCTION</a:t>
            </a:r>
          </a:p>
          <a:p>
            <a:r>
              <a:rPr lang="en-US" dirty="0">
                <a:latin typeface="Times New Roman" panose="02020603050405020304" pitchFamily="18" charset="0"/>
                <a:cs typeface="Times New Roman" panose="02020603050405020304" pitchFamily="18" charset="0"/>
              </a:rPr>
              <a:t>HOW DOES AIRBAG WORKS</a:t>
            </a:r>
          </a:p>
          <a:p>
            <a:r>
              <a:rPr lang="en-US" dirty="0">
                <a:latin typeface="Times New Roman" panose="02020603050405020304" pitchFamily="18" charset="0"/>
                <a:cs typeface="Times New Roman" panose="02020603050405020304" pitchFamily="18" charset="0"/>
              </a:rPr>
              <a:t>IMPLEMENTATION PROCESS</a:t>
            </a:r>
          </a:p>
          <a:p>
            <a:r>
              <a:rPr lang="de-DE" sz="1800" dirty="0">
                <a:effectLst/>
                <a:latin typeface="Times New Roman" panose="02020603050405020304" pitchFamily="18" charset="0"/>
                <a:ea typeface="Arial Unicode MS"/>
                <a:cs typeface="Times New Roman" panose="02020603050405020304" pitchFamily="18" charset="0"/>
              </a:rPr>
              <a:t>LITERATURE REVIEW</a:t>
            </a:r>
            <a:endParaRPr lang="en-US" sz="1800" dirty="0">
              <a:effectLst/>
              <a:latin typeface="Times New Roman" panose="02020603050405020304" pitchFamily="18" charset="0"/>
              <a:ea typeface="Arial Unicode MS"/>
              <a:cs typeface="Times New Roman" panose="02020603050405020304" pitchFamily="18" charset="0"/>
            </a:endParaRPr>
          </a:p>
          <a:p>
            <a:r>
              <a:rPr lang="de-DE" sz="1800" dirty="0">
                <a:effectLst/>
                <a:latin typeface="Times New Roman" panose="02020603050405020304" pitchFamily="18" charset="0"/>
                <a:ea typeface="Arial Unicode MS"/>
                <a:cs typeface="Times New Roman" panose="02020603050405020304" pitchFamily="18" charset="0"/>
              </a:rPr>
              <a:t>DESIGN METHODOLOGY</a:t>
            </a:r>
            <a:endParaRPr lang="en-US" dirty="0">
              <a:latin typeface="Times New Roman" panose="02020603050405020304" pitchFamily="18" charset="0"/>
              <a:ea typeface="Arial Unicode MS"/>
              <a:cs typeface="Times New Roman" panose="02020603050405020304" pitchFamily="18" charset="0"/>
            </a:endParaRPr>
          </a:p>
          <a:p>
            <a:r>
              <a:rPr lang="en-US" sz="1800" dirty="0">
                <a:effectLst/>
                <a:latin typeface="Times New Roman" panose="02020603050405020304" pitchFamily="18" charset="0"/>
                <a:ea typeface="Arial Unicode MS"/>
                <a:cs typeface="Times New Roman" panose="02020603050405020304" pitchFamily="18" charset="0"/>
              </a:rPr>
              <a:t>ANALYTICAL PROCEDURE TO CALCULATE THE PRESSURE</a:t>
            </a:r>
            <a:endParaRPr lang="en-US" dirty="0">
              <a:latin typeface="Times New Roman" panose="02020603050405020304" pitchFamily="18" charset="0"/>
              <a:ea typeface="Arial Unicode MS"/>
              <a:cs typeface="Times New Roman" panose="02020603050405020304" pitchFamily="18" charset="0"/>
            </a:endParaRPr>
          </a:p>
          <a:p>
            <a:r>
              <a:rPr lang="en-US" sz="1800" dirty="0">
                <a:effectLst/>
                <a:latin typeface="Times New Roman" panose="02020603050405020304" pitchFamily="18" charset="0"/>
                <a:ea typeface="Arial Unicode MS"/>
                <a:cs typeface="Times New Roman" panose="02020603050405020304" pitchFamily="18" charset="0"/>
              </a:rPr>
              <a:t>FINAL SIMULATION</a:t>
            </a:r>
          </a:p>
          <a:p>
            <a:r>
              <a:rPr lang="en-US" dirty="0">
                <a:latin typeface="Times New Roman" panose="02020603050405020304" pitchFamily="18" charset="0"/>
                <a:cs typeface="Times New Roman" panose="02020603050405020304" pitchFamily="18" charset="0"/>
              </a:rPr>
              <a:t>BUSSINESS PLAN AND COST SHEET</a:t>
            </a:r>
          </a:p>
          <a:p>
            <a:r>
              <a:rPr lang="en-US" sz="1800" dirty="0">
                <a:effectLst/>
                <a:latin typeface="Times New Roman" panose="02020603050405020304" pitchFamily="18" charset="0"/>
                <a:ea typeface="Arial Unicode MS"/>
                <a:cs typeface="Times New Roman" panose="02020603050405020304" pitchFamily="18" charset="0"/>
              </a:rPr>
              <a:t>CONCLUSIONS AND FUTURE SCOPE</a:t>
            </a:r>
            <a:endParaRPr lang="en-US" dirty="0">
              <a:latin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Arial Unicode MS"/>
                <a:cs typeface="Times New Roman" panose="02020603050405020304" pitchFamily="18" charset="0"/>
              </a:rPr>
              <a:t>REFERENCES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05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803C1-55BE-4020-A9B0-6A25D3A4A289}"/>
              </a:ext>
            </a:extLst>
          </p:cNvPr>
          <p:cNvSpPr>
            <a:spLocks noGrp="1"/>
          </p:cNvSpPr>
          <p:nvPr>
            <p:ph type="title"/>
          </p:nvPr>
        </p:nvSpPr>
        <p:spPr/>
        <p:txBody>
          <a:bodyPr>
            <a:normAutofit/>
          </a:bodyPr>
          <a:lstStyle/>
          <a:p>
            <a:pPr algn="r"/>
            <a:r>
              <a:rPr lang="en-US" b="1" dirty="0">
                <a:solidFill>
                  <a:srgbClr val="212121"/>
                </a:solidFill>
                <a:latin typeface="Times New Roman" panose="02020603050405020304" pitchFamily="18" charset="0"/>
              </a:rPr>
              <a:t>IMPLEMENTATION PROCESS</a:t>
            </a:r>
            <a:endParaRPr lang="en-US" b="1" dirty="0"/>
          </a:p>
        </p:txBody>
      </p:sp>
      <p:sp>
        <p:nvSpPr>
          <p:cNvPr id="3" name="Content Placeholder 2">
            <a:extLst>
              <a:ext uri="{FF2B5EF4-FFF2-40B4-BE49-F238E27FC236}">
                <a16:creationId xmlns:a16="http://schemas.microsoft.com/office/drawing/2014/main" id="{8A10260B-9090-429C-87A5-79CA85E24742}"/>
              </a:ext>
            </a:extLst>
          </p:cNvPr>
          <p:cNvSpPr>
            <a:spLocks noGrp="1"/>
          </p:cNvSpPr>
          <p:nvPr>
            <p:ph idx="1"/>
          </p:nvPr>
        </p:nvSpPr>
        <p:spPr>
          <a:xfrm>
            <a:off x="2592925" y="1540189"/>
            <a:ext cx="8915400" cy="3777622"/>
          </a:xfrm>
        </p:spPr>
        <p:txBody>
          <a:bodyPr/>
          <a:lstStyle/>
          <a:p>
            <a:pPr>
              <a:lnSpc>
                <a:spcPct val="200000"/>
              </a:lnSpc>
            </a:pPr>
            <a:r>
              <a:rPr lang="en-US" sz="1800" dirty="0">
                <a:effectLst/>
                <a:latin typeface="Times New Roman" panose="02020603050405020304" pitchFamily="18" charset="0"/>
                <a:ea typeface="Arial Unicode MS"/>
              </a:rPr>
              <a:t>In scooty there is infinitesimal modification need to done </a:t>
            </a:r>
          </a:p>
          <a:p>
            <a:pPr>
              <a:lnSpc>
                <a:spcPct val="200000"/>
              </a:lnSpc>
            </a:pPr>
            <a:r>
              <a:rPr lang="en-US" sz="1800" dirty="0">
                <a:effectLst/>
                <a:latin typeface="Times New Roman" panose="02020603050405020304" pitchFamily="18" charset="0"/>
                <a:ea typeface="Arial Unicode MS"/>
              </a:rPr>
              <a:t>Angle sensor must place in the Centre of line of the chassis of the scooty</a:t>
            </a:r>
            <a:endParaRPr lang="en-US" dirty="0"/>
          </a:p>
        </p:txBody>
      </p:sp>
      <p:pic>
        <p:nvPicPr>
          <p:cNvPr id="5" name="Picture 4" descr="A red and white motorcycle&#10;&#10;Description automatically generated with low confidence">
            <a:extLst>
              <a:ext uri="{FF2B5EF4-FFF2-40B4-BE49-F238E27FC236}">
                <a16:creationId xmlns:a16="http://schemas.microsoft.com/office/drawing/2014/main" id="{9BF19A47-D54E-4A96-94B9-64455A9417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9938" y="2898842"/>
            <a:ext cx="4227603" cy="3573804"/>
          </a:xfrm>
          <a:prstGeom prst="rect">
            <a:avLst/>
          </a:prstGeom>
        </p:spPr>
      </p:pic>
    </p:spTree>
    <p:extLst>
      <p:ext uri="{BB962C8B-B14F-4D97-AF65-F5344CB8AC3E}">
        <p14:creationId xmlns:p14="http://schemas.microsoft.com/office/powerpoint/2010/main" val="3630736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E6576-A91A-4CEE-8364-C0A5543BCAC4}"/>
              </a:ext>
            </a:extLst>
          </p:cNvPr>
          <p:cNvSpPr>
            <a:spLocks noGrp="1"/>
          </p:cNvSpPr>
          <p:nvPr>
            <p:ph type="title"/>
          </p:nvPr>
        </p:nvSpPr>
        <p:spPr/>
        <p:txBody>
          <a:bodyPr/>
          <a:lstStyle/>
          <a:p>
            <a:pPr algn="r"/>
            <a:r>
              <a:rPr lang="de-DE" sz="3600" b="1" dirty="0">
                <a:effectLst/>
                <a:latin typeface="Times New Roman" panose="02020603050405020304" pitchFamily="18" charset="0"/>
                <a:ea typeface="Arial Unicode MS"/>
                <a:cs typeface="Times New Roman" panose="02020603050405020304" pitchFamily="18" charset="0"/>
              </a:rPr>
              <a:t>DESIGN METHODOLOGY</a:t>
            </a:r>
            <a:br>
              <a:rPr lang="en-US" b="1" dirty="0">
                <a:latin typeface="Times New Roman" panose="02020603050405020304" pitchFamily="18" charset="0"/>
                <a:ea typeface="Arial Unicode MS"/>
                <a:cs typeface="Times New Roman" panose="02020603050405020304" pitchFamily="18" charset="0"/>
              </a:rPr>
            </a:br>
            <a:endParaRPr lang="en-US" b="1" dirty="0"/>
          </a:p>
        </p:txBody>
      </p:sp>
      <p:sp>
        <p:nvSpPr>
          <p:cNvPr id="3" name="Content Placeholder 2">
            <a:extLst>
              <a:ext uri="{FF2B5EF4-FFF2-40B4-BE49-F238E27FC236}">
                <a16:creationId xmlns:a16="http://schemas.microsoft.com/office/drawing/2014/main" id="{52B078C1-EDCE-44E6-993D-DEA04F0BA9C9}"/>
              </a:ext>
            </a:extLst>
          </p:cNvPr>
          <p:cNvSpPr>
            <a:spLocks noGrp="1"/>
          </p:cNvSpPr>
          <p:nvPr>
            <p:ph idx="1"/>
          </p:nvPr>
        </p:nvSpPr>
        <p:spPr>
          <a:xfrm>
            <a:off x="2589212" y="1905000"/>
            <a:ext cx="8915400" cy="3777622"/>
          </a:xfrm>
        </p:spPr>
        <p:txBody>
          <a:bodyPr/>
          <a:lstStyle/>
          <a:p>
            <a:r>
              <a:rPr lang="en-US" dirty="0">
                <a:solidFill>
                  <a:srgbClr val="212121"/>
                </a:solidFill>
                <a:latin typeface="Times New Roman" panose="02020603050405020304" pitchFamily="18" charset="0"/>
              </a:rPr>
              <a:t>It’s a challenging task to design the air bag since there is no support </a:t>
            </a:r>
          </a:p>
          <a:p>
            <a:pPr marL="0" indent="0">
              <a:buNone/>
            </a:pPr>
            <a:r>
              <a:rPr lang="en-US" dirty="0">
                <a:solidFill>
                  <a:srgbClr val="212121"/>
                </a:solidFill>
                <a:latin typeface="Times New Roman" panose="02020603050405020304" pitchFamily="18" charset="0"/>
              </a:rPr>
              <a:t>       </a:t>
            </a:r>
          </a:p>
          <a:p>
            <a:r>
              <a:rPr lang="en-US" dirty="0">
                <a:solidFill>
                  <a:srgbClr val="212121"/>
                </a:solidFill>
                <a:latin typeface="Times New Roman" panose="02020603050405020304" pitchFamily="18" charset="0"/>
              </a:rPr>
              <a:t>Some limitations for this design</a:t>
            </a:r>
          </a:p>
          <a:p>
            <a:pPr lvl="1">
              <a:lnSpc>
                <a:spcPct val="150000"/>
              </a:lnSpc>
              <a:buFont typeface="Arial" panose="020B0604020202020204" pitchFamily="34" charset="0"/>
              <a:buChar char="•"/>
            </a:pPr>
            <a:r>
              <a:rPr lang="en-US" sz="1800" dirty="0">
                <a:solidFill>
                  <a:srgbClr val="212121"/>
                </a:solidFill>
                <a:latin typeface="Times New Roman" panose="02020603050405020304" pitchFamily="18" charset="0"/>
              </a:rPr>
              <a:t>Mass of the rider must be less than 65kg</a:t>
            </a:r>
          </a:p>
          <a:p>
            <a:pPr lvl="1">
              <a:lnSpc>
                <a:spcPct val="150000"/>
              </a:lnSpc>
              <a:buFont typeface="Arial" panose="020B0604020202020204" pitchFamily="34" charset="0"/>
              <a:buChar char="•"/>
            </a:pPr>
            <a:r>
              <a:rPr lang="en-US" sz="1800" dirty="0">
                <a:solidFill>
                  <a:srgbClr val="212121"/>
                </a:solidFill>
                <a:latin typeface="Times New Roman" panose="02020603050405020304" pitchFamily="18" charset="0"/>
              </a:rPr>
              <a:t>Speed of the vehicle must be in economy speed</a:t>
            </a:r>
          </a:p>
          <a:p>
            <a:pPr marL="0" indent="0">
              <a:lnSpc>
                <a:spcPct val="150000"/>
              </a:lnSpc>
              <a:buNone/>
            </a:pPr>
            <a:endParaRPr lang="en-US" sz="2000" dirty="0">
              <a:solidFill>
                <a:srgbClr val="212121"/>
              </a:solidFill>
              <a:latin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164847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44B3C-0283-4A6D-9B35-46D938B4B6C7}"/>
              </a:ext>
            </a:extLst>
          </p:cNvPr>
          <p:cNvSpPr>
            <a:spLocks noGrp="1"/>
          </p:cNvSpPr>
          <p:nvPr>
            <p:ph type="title"/>
          </p:nvPr>
        </p:nvSpPr>
        <p:spPr/>
        <p:txBody>
          <a:bodyPr/>
          <a:lstStyle/>
          <a:p>
            <a:pPr algn="r"/>
            <a:r>
              <a:rPr lang="de-DE" sz="3600" b="1" dirty="0">
                <a:effectLst/>
                <a:latin typeface="Times New Roman" panose="02020603050405020304" pitchFamily="18" charset="0"/>
                <a:ea typeface="Arial Unicode MS"/>
                <a:cs typeface="Times New Roman" panose="02020603050405020304" pitchFamily="18" charset="0"/>
              </a:rPr>
              <a:t>DESIGN METHODOLOGY</a:t>
            </a:r>
            <a:br>
              <a:rPr lang="en-US" b="1" dirty="0">
                <a:latin typeface="Times New Roman" panose="02020603050405020304" pitchFamily="18" charset="0"/>
                <a:ea typeface="Arial Unicode MS"/>
                <a:cs typeface="Times New Roman" panose="02020603050405020304" pitchFamily="18" charset="0"/>
              </a:rPr>
            </a:br>
            <a:endParaRPr lang="en-US" b="1" dirty="0"/>
          </a:p>
        </p:txBody>
      </p:sp>
      <p:sp>
        <p:nvSpPr>
          <p:cNvPr id="3" name="Content Placeholder 2">
            <a:extLst>
              <a:ext uri="{FF2B5EF4-FFF2-40B4-BE49-F238E27FC236}">
                <a16:creationId xmlns:a16="http://schemas.microsoft.com/office/drawing/2014/main" id="{C0495963-69F0-4943-B6E3-2D60606CE3BB}"/>
              </a:ext>
            </a:extLst>
          </p:cNvPr>
          <p:cNvSpPr>
            <a:spLocks noGrp="1"/>
          </p:cNvSpPr>
          <p:nvPr>
            <p:ph idx="1"/>
          </p:nvPr>
        </p:nvSpPr>
        <p:spPr>
          <a:xfrm>
            <a:off x="2589212" y="1556426"/>
            <a:ext cx="8915400" cy="4354796"/>
          </a:xfrm>
        </p:spPr>
        <p:txBody>
          <a:bodyPr/>
          <a:lstStyle/>
          <a:p>
            <a:pPr>
              <a:lnSpc>
                <a:spcPct val="250000"/>
              </a:lnSpc>
            </a:pPr>
            <a:r>
              <a:rPr lang="en-US" dirty="0">
                <a:latin typeface="Times New Roman" panose="02020603050405020304" pitchFamily="18" charset="0"/>
                <a:cs typeface="Times New Roman" panose="02020603050405020304" pitchFamily="18" charset="0"/>
              </a:rPr>
              <a:t>After research came to know that nylon is the best material for airbags</a:t>
            </a:r>
          </a:p>
          <a:p>
            <a:pPr>
              <a:lnSpc>
                <a:spcPct val="250000"/>
              </a:lnSpc>
            </a:pPr>
            <a:r>
              <a:rPr lang="en-US" dirty="0">
                <a:latin typeface="Times New Roman" panose="02020603050405020304" pitchFamily="18" charset="0"/>
                <a:cs typeface="Times New Roman" panose="02020603050405020304" pitchFamily="18" charset="0"/>
              </a:rPr>
              <a:t>Multiple iterations are done</a:t>
            </a:r>
          </a:p>
          <a:p>
            <a:pPr>
              <a:lnSpc>
                <a:spcPct val="250000"/>
              </a:lnSpc>
            </a:pPr>
            <a:r>
              <a:rPr lang="en-US" dirty="0">
                <a:latin typeface="Times New Roman" panose="02020603050405020304" pitchFamily="18" charset="0"/>
                <a:cs typeface="Times New Roman" panose="02020603050405020304" pitchFamily="18" charset="0"/>
              </a:rPr>
              <a:t>Dimensions :550x400x930(in mm)</a:t>
            </a:r>
          </a:p>
          <a:p>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253A2E7-05B3-489B-A189-B2B584361865}"/>
              </a:ext>
            </a:extLst>
          </p:cNvPr>
          <p:cNvPicPr/>
          <p:nvPr/>
        </p:nvPicPr>
        <p:blipFill>
          <a:blip r:embed="rId2">
            <a:extLst>
              <a:ext uri="{28A0092B-C50C-407E-A947-70E740481C1C}">
                <a14:useLocalDpi xmlns:a14="http://schemas.microsoft.com/office/drawing/2010/main" val="0"/>
              </a:ext>
            </a:extLst>
          </a:blip>
          <a:stretch>
            <a:fillRect/>
          </a:stretch>
        </p:blipFill>
        <p:spPr>
          <a:xfrm>
            <a:off x="6634264" y="2837316"/>
            <a:ext cx="4870347" cy="3073906"/>
          </a:xfrm>
          <a:prstGeom prst="rect">
            <a:avLst/>
          </a:prstGeom>
        </p:spPr>
      </p:pic>
    </p:spTree>
    <p:extLst>
      <p:ext uri="{BB962C8B-B14F-4D97-AF65-F5344CB8AC3E}">
        <p14:creationId xmlns:p14="http://schemas.microsoft.com/office/powerpoint/2010/main" val="2094321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A037A-357E-4130-B2A8-CAB9AF3F6970}"/>
              </a:ext>
            </a:extLst>
          </p:cNvPr>
          <p:cNvSpPr>
            <a:spLocks noGrp="1"/>
          </p:cNvSpPr>
          <p:nvPr>
            <p:ph type="title"/>
          </p:nvPr>
        </p:nvSpPr>
        <p:spPr/>
        <p:txBody>
          <a:bodyPr>
            <a:normAutofit/>
          </a:bodyPr>
          <a:lstStyle/>
          <a:p>
            <a:r>
              <a:rPr lang="en-US" sz="2400" dirty="0">
                <a:effectLst/>
                <a:latin typeface="Times New Roman" panose="02020603050405020304" pitchFamily="18" charset="0"/>
                <a:ea typeface="Arial Unicode MS"/>
                <a:cs typeface="Times New Roman" panose="02020603050405020304" pitchFamily="18" charset="0"/>
              </a:rPr>
              <a:t>SIDE AIRBAGS</a:t>
            </a:r>
            <a:endParaRPr lang="en-US" sz="2400" dirty="0"/>
          </a:p>
        </p:txBody>
      </p:sp>
      <p:sp>
        <p:nvSpPr>
          <p:cNvPr id="3" name="Content Placeholder 2">
            <a:extLst>
              <a:ext uri="{FF2B5EF4-FFF2-40B4-BE49-F238E27FC236}">
                <a16:creationId xmlns:a16="http://schemas.microsoft.com/office/drawing/2014/main" id="{EADBA21F-D92A-4433-8254-83FEA46DCE10}"/>
              </a:ext>
            </a:extLst>
          </p:cNvPr>
          <p:cNvSpPr>
            <a:spLocks noGrp="1"/>
          </p:cNvSpPr>
          <p:nvPr>
            <p:ph idx="1"/>
          </p:nvPr>
        </p:nvSpPr>
        <p:spPr>
          <a:xfrm>
            <a:off x="2589212" y="1470581"/>
            <a:ext cx="8915400" cy="4440641"/>
          </a:xfrm>
        </p:spPr>
        <p:txBody>
          <a:bodyPr/>
          <a:lstStyle/>
          <a:p>
            <a:r>
              <a:rPr lang="en-US" dirty="0">
                <a:latin typeface="Times New Roman" panose="02020603050405020304" pitchFamily="18" charset="0"/>
                <a:cs typeface="Times New Roman" panose="02020603050405020304" pitchFamily="18" charset="0"/>
              </a:rPr>
              <a:t>Stronger , thicker</a:t>
            </a:r>
          </a:p>
          <a:p>
            <a:r>
              <a:rPr lang="en-US" dirty="0">
                <a:latin typeface="Times New Roman" panose="02020603050405020304" pitchFamily="18" charset="0"/>
                <a:cs typeface="Times New Roman" panose="02020603050405020304" pitchFamily="18" charset="0"/>
              </a:rPr>
              <a:t>This airbag will have many layer as it touches to ground</a:t>
            </a:r>
          </a:p>
          <a:p>
            <a:r>
              <a:rPr lang="en-US" dirty="0">
                <a:latin typeface="Times New Roman" panose="02020603050405020304" pitchFamily="18" charset="0"/>
                <a:cs typeface="Times New Roman" panose="02020603050405020304" pitchFamily="18" charset="0"/>
              </a:rPr>
              <a:t>Airbag having special grip with two bumps like structure</a:t>
            </a:r>
          </a:p>
          <a:p>
            <a:pPr marL="0" indent="0">
              <a:buNone/>
            </a:pPr>
            <a:endParaRPr lang="en-US" dirty="0">
              <a:latin typeface="Times New Roman" panose="02020603050405020304" pitchFamily="18" charset="0"/>
              <a:cs typeface="Times New Roman" panose="02020603050405020304" pitchFamily="18" charset="0"/>
            </a:endParaRPr>
          </a:p>
        </p:txBody>
      </p:sp>
      <p:pic>
        <p:nvPicPr>
          <p:cNvPr id="6" name="Picture 5" descr="A picture containing graphical user interface&#10;&#10;Description automatically generated">
            <a:extLst>
              <a:ext uri="{FF2B5EF4-FFF2-40B4-BE49-F238E27FC236}">
                <a16:creationId xmlns:a16="http://schemas.microsoft.com/office/drawing/2014/main" id="{853A91D9-6C20-4D87-89A5-9AC0CACB47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4529" y="2751471"/>
            <a:ext cx="6664766" cy="3103008"/>
          </a:xfrm>
          <a:prstGeom prst="rect">
            <a:avLst/>
          </a:prstGeom>
        </p:spPr>
      </p:pic>
    </p:spTree>
    <p:extLst>
      <p:ext uri="{BB962C8B-B14F-4D97-AF65-F5344CB8AC3E}">
        <p14:creationId xmlns:p14="http://schemas.microsoft.com/office/powerpoint/2010/main" val="2927183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EA53D3-9D8E-4C98-8C75-2F0A60AA818C}"/>
              </a:ext>
            </a:extLst>
          </p:cNvPr>
          <p:cNvSpPr>
            <a:spLocks noGrp="1"/>
          </p:cNvSpPr>
          <p:nvPr>
            <p:ph idx="1"/>
          </p:nvPr>
        </p:nvSpPr>
        <p:spPr>
          <a:xfrm>
            <a:off x="3568345" y="5543126"/>
            <a:ext cx="6948959" cy="372892"/>
          </a:xfrm>
        </p:spPr>
        <p:txBody>
          <a:bodyPr>
            <a:noAutofit/>
          </a:bodyPr>
          <a:lstStyle/>
          <a:p>
            <a:pPr marL="0" marR="96520" indent="0" algn="ctr">
              <a:lnSpc>
                <a:spcPct val="150000"/>
              </a:lnSpc>
              <a:spcBef>
                <a:spcPts val="410"/>
              </a:spcBef>
              <a:spcAft>
                <a:spcPts val="0"/>
              </a:spcAft>
              <a:buNone/>
            </a:pPr>
            <a:r>
              <a:rPr lang="en-US" b="1" i="1" spc="-5" dirty="0">
                <a:solidFill>
                  <a:srgbClr val="000000"/>
                </a:solidFill>
                <a:effectLst/>
                <a:uFill>
                  <a:solidFill>
                    <a:srgbClr val="000000"/>
                  </a:solidFill>
                </a:uFill>
                <a:latin typeface="Times New Roman" panose="02020603050405020304" pitchFamily="18" charset="0"/>
                <a:ea typeface="Arial Unicode MS"/>
                <a:cs typeface="Cambria" panose="02040503050406030204" pitchFamily="18" charset="0"/>
              </a:rPr>
              <a:t>Assembly of front airbag and scooty at modification place</a:t>
            </a:r>
            <a:endParaRPr lang="en-US"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p:txBody>
      </p:sp>
      <p:pic>
        <p:nvPicPr>
          <p:cNvPr id="4" name="Picture 3" descr="A picture containing text, screenshot&#10;&#10;Description automatically generated">
            <a:extLst>
              <a:ext uri="{FF2B5EF4-FFF2-40B4-BE49-F238E27FC236}">
                <a16:creationId xmlns:a16="http://schemas.microsoft.com/office/drawing/2014/main" id="{7CBDEEBF-6C42-48E6-9CC3-771B51A79E81}"/>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677055" y="1760708"/>
            <a:ext cx="6731541" cy="3777622"/>
          </a:xfrm>
          <a:prstGeom prst="rect">
            <a:avLst/>
          </a:prstGeom>
        </p:spPr>
      </p:pic>
    </p:spTree>
    <p:extLst>
      <p:ext uri="{BB962C8B-B14F-4D97-AF65-F5344CB8AC3E}">
        <p14:creationId xmlns:p14="http://schemas.microsoft.com/office/powerpoint/2010/main" val="3331799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B113F-F768-4079-91B7-18E8D5713D12}"/>
              </a:ext>
            </a:extLst>
          </p:cNvPr>
          <p:cNvSpPr>
            <a:spLocks noGrp="1"/>
          </p:cNvSpPr>
          <p:nvPr>
            <p:ph type="title"/>
          </p:nvPr>
        </p:nvSpPr>
        <p:spPr>
          <a:xfrm>
            <a:off x="4704629" y="5422354"/>
            <a:ext cx="4439471" cy="356278"/>
          </a:xfrm>
        </p:spPr>
        <p:txBody>
          <a:bodyPr>
            <a:normAutofit fontScale="90000"/>
          </a:bodyPr>
          <a:lstStyle/>
          <a:p>
            <a:r>
              <a:rPr lang="en-US" sz="1800" b="1" i="1" spc="-5" dirty="0">
                <a:solidFill>
                  <a:srgbClr val="000000"/>
                </a:solidFill>
                <a:effectLst/>
                <a:uFill>
                  <a:solidFill>
                    <a:srgbClr val="000000"/>
                  </a:solidFill>
                </a:uFill>
                <a:latin typeface="Times New Roman" panose="02020603050405020304" pitchFamily="18" charset="0"/>
                <a:ea typeface="Arial Unicode MS"/>
                <a:cs typeface="Cambria" panose="02040503050406030204" pitchFamily="18" charset="0"/>
              </a:rPr>
              <a:t>Assembly of front airbag. scooty and driver </a:t>
            </a:r>
            <a:br>
              <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rPr>
            </a:br>
            <a:endParaRPr lang="en-US" dirty="0"/>
          </a:p>
        </p:txBody>
      </p:sp>
      <p:pic>
        <p:nvPicPr>
          <p:cNvPr id="4" name="Content Placeholder 3" descr="A screenshot of a computer&#10;&#10;Description automatically generated with medium confidence">
            <a:extLst>
              <a:ext uri="{FF2B5EF4-FFF2-40B4-BE49-F238E27FC236}">
                <a16:creationId xmlns:a16="http://schemas.microsoft.com/office/drawing/2014/main" id="{1FB333F9-96A4-4A26-BCE0-664E61EE6077}"/>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3565921" y="1539875"/>
            <a:ext cx="6716888" cy="3778250"/>
          </a:xfrm>
          <a:prstGeom prst="rect">
            <a:avLst/>
          </a:prstGeom>
        </p:spPr>
      </p:pic>
    </p:spTree>
    <p:extLst>
      <p:ext uri="{BB962C8B-B14F-4D97-AF65-F5344CB8AC3E}">
        <p14:creationId xmlns:p14="http://schemas.microsoft.com/office/powerpoint/2010/main" val="2507854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9E6AF-E80C-447A-934B-F797AA016308}"/>
              </a:ext>
            </a:extLst>
          </p:cNvPr>
          <p:cNvSpPr>
            <a:spLocks noGrp="1"/>
          </p:cNvSpPr>
          <p:nvPr>
            <p:ph type="title"/>
          </p:nvPr>
        </p:nvSpPr>
        <p:spPr/>
        <p:txBody>
          <a:bodyPr>
            <a:noAutofit/>
          </a:bodyPr>
          <a:lstStyle/>
          <a:p>
            <a:pPr algn="ctr"/>
            <a:r>
              <a:rPr lang="en-US" sz="3200" b="1" spc="-5" dirty="0">
                <a:solidFill>
                  <a:srgbClr val="000000"/>
                </a:solidFill>
                <a:effectLst/>
                <a:uFill>
                  <a:solidFill>
                    <a:srgbClr val="000000"/>
                  </a:solidFill>
                </a:uFill>
                <a:latin typeface="Times New Roman" panose="02020603050405020304" pitchFamily="18" charset="0"/>
                <a:ea typeface="Arial Unicode MS"/>
                <a:cs typeface="Cambria" panose="02040503050406030204" pitchFamily="18" charset="0"/>
              </a:rPr>
              <a:t>ANALYTICAL PROCEDURE TO CALCULATE THE PRESSURE</a:t>
            </a:r>
            <a:br>
              <a:rPr lang="en-US" sz="32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rPr>
            </a:br>
            <a:endParaRPr lang="en-US" sz="32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44C3EFC-7ED4-4F45-9F6F-984F1DD419F2}"/>
                  </a:ext>
                </a:extLst>
              </p:cNvPr>
              <p:cNvSpPr>
                <a:spLocks noGrp="1"/>
              </p:cNvSpPr>
              <p:nvPr>
                <p:ph idx="1"/>
              </p:nvPr>
            </p:nvSpPr>
            <p:spPr/>
            <p:txBody>
              <a:bodyPr>
                <a:normAutofit fontScale="92500" lnSpcReduction="10000"/>
              </a:bodyPr>
              <a:lstStyle/>
              <a:p>
                <a:pPr>
                  <a:lnSpc>
                    <a:spcPct val="250000"/>
                  </a:lnSpc>
                </a:pPr>
                <a:r>
                  <a:rPr lang="en-US" dirty="0">
                    <a:latin typeface="Times New Roman" panose="02020603050405020304" pitchFamily="18" charset="0"/>
                    <a:cs typeface="Times New Roman" panose="02020603050405020304" pitchFamily="18" charset="0"/>
                  </a:rPr>
                  <a:t>Using work done conservation, pressure and deformation were calculated</a:t>
                </a:r>
              </a:p>
              <a:p>
                <a:pPr>
                  <a:lnSpc>
                    <a:spcPct val="250000"/>
                  </a:lnSpc>
                </a:pPr>
                <a:r>
                  <a:rPr lang="en-US" dirty="0">
                    <a:solidFill>
                      <a:srgbClr val="212121"/>
                    </a:solidFill>
                    <a:latin typeface="Times New Roman" panose="02020603050405020304" pitchFamily="18" charset="0"/>
                  </a:rPr>
                  <a:t>Some assumptions for this calculations are </a:t>
                </a:r>
              </a:p>
              <a:p>
                <a:pPr lvl="1">
                  <a:lnSpc>
                    <a:spcPct val="250000"/>
                  </a:lnSpc>
                  <a:buFont typeface="Arial" panose="020B0604020202020204" pitchFamily="34" charset="0"/>
                  <a:buChar char="•"/>
                </a:pPr>
                <a:r>
                  <a:rPr lang="en-US" sz="1800" dirty="0">
                    <a:solidFill>
                      <a:srgbClr val="212121"/>
                    </a:solidFill>
                    <a:latin typeface="Times New Roman" panose="02020603050405020304" pitchFamily="18" charset="0"/>
                  </a:rPr>
                  <a:t>Mass of the rider must be less than 65kg</a:t>
                </a:r>
              </a:p>
              <a:p>
                <a:pPr lvl="1">
                  <a:lnSpc>
                    <a:spcPct val="250000"/>
                  </a:lnSpc>
                  <a:buFont typeface="Arial" panose="020B0604020202020204" pitchFamily="34" charset="0"/>
                  <a:buChar char="•"/>
                </a:pPr>
                <a:r>
                  <a:rPr lang="en-US" sz="1800" dirty="0">
                    <a:effectLst/>
                    <a:latin typeface="Times New Roman" panose="02020603050405020304" pitchFamily="18" charset="0"/>
                    <a:ea typeface="Arial Unicode MS"/>
                  </a:rPr>
                  <a:t>velocity of the vehicle = economy speed (assumed as 45kmph=1</a:t>
                </a:r>
                <a14:m>
                  <m:oMath xmlns:m="http://schemas.openxmlformats.org/officeDocument/2006/math">
                    <m:r>
                      <a:rPr lang="en-US" sz="1800" b="0" i="0" smtClean="0">
                        <a:effectLst/>
                        <a:latin typeface="Cambria Math" panose="02040503050406030204" pitchFamily="18" charset="0"/>
                        <a:ea typeface="Arial Unicode MS"/>
                        <a:cs typeface="Times New Roman" panose="02020603050405020304" pitchFamily="18" charset="0"/>
                      </a:rPr>
                      <m:t>2.5</m:t>
                    </m:r>
                    <m:r>
                      <a:rPr lang="en-US" sz="1800">
                        <a:effectLst/>
                        <a:latin typeface="Cambria Math" panose="02040503050406030204" pitchFamily="18" charset="0"/>
                        <a:ea typeface="Arial Unicode MS"/>
                        <a:cs typeface="Times New Roman" panose="02020603050405020304" pitchFamily="18" charset="0"/>
                      </a:rPr>
                      <m:t> </m:t>
                    </m:r>
                    <m:f>
                      <m:fPr>
                        <m:type m:val="skw"/>
                        <m:ctrlPr>
                          <a:rPr lang="en-US" sz="2000" i="1">
                            <a:effectLst/>
                            <a:latin typeface="Cambria Math" panose="02040503050406030204" pitchFamily="18" charset="0"/>
                          </a:rPr>
                        </m:ctrlPr>
                      </m:fPr>
                      <m:num>
                        <m:r>
                          <a:rPr lang="en-US" sz="1800" i="1">
                            <a:effectLst/>
                            <a:latin typeface="Cambria Math" panose="02040503050406030204" pitchFamily="18" charset="0"/>
                            <a:ea typeface="Arial Unicode MS"/>
                            <a:cs typeface="Times New Roman" panose="02020603050405020304" pitchFamily="18" charset="0"/>
                          </a:rPr>
                          <m:t>𝑚</m:t>
                        </m:r>
                      </m:num>
                      <m:den>
                        <m:r>
                          <a:rPr lang="en-US" sz="1800" i="1">
                            <a:effectLst/>
                            <a:latin typeface="Cambria Math" panose="02040503050406030204" pitchFamily="18" charset="0"/>
                            <a:ea typeface="Arial Unicode MS"/>
                            <a:cs typeface="Times New Roman" panose="02020603050405020304" pitchFamily="18" charset="0"/>
                          </a:rPr>
                          <m:t>𝑠</m:t>
                        </m:r>
                      </m:den>
                    </m:f>
                  </m:oMath>
                </a14:m>
                <a:r>
                  <a:rPr lang="en-US" sz="1800" dirty="0">
                    <a:effectLst/>
                    <a:latin typeface="Times New Roman" panose="02020603050405020304" pitchFamily="18" charset="0"/>
                    <a:ea typeface="Arial Unicode MS"/>
                  </a:rPr>
                  <a:t>)</a:t>
                </a:r>
                <a:r>
                  <a:rPr lang="en-US" dirty="0"/>
                  <a:t> </a:t>
                </a:r>
              </a:p>
              <a:p>
                <a:pPr>
                  <a:lnSpc>
                    <a:spcPct val="250000"/>
                  </a:lnSpc>
                </a:pPr>
                <a:r>
                  <a:rPr lang="en-US" sz="1800" dirty="0">
                    <a:effectLst/>
                    <a:latin typeface="Times New Roman" panose="02020603050405020304" pitchFamily="18" charset="0"/>
                    <a:ea typeface="Arial Unicode MS"/>
                  </a:rPr>
                  <a:t>some iterations are done for this calculation and divided into some cases as follows.</a:t>
                </a:r>
              </a:p>
              <a:p>
                <a:pPr>
                  <a:lnSpc>
                    <a:spcPct val="150000"/>
                  </a:lnSpc>
                </a:pPr>
                <a:endParaRPr lang="en-US" dirty="0"/>
              </a:p>
              <a:p>
                <a:pPr lvl="1">
                  <a:lnSpc>
                    <a:spcPct val="150000"/>
                  </a:lnSpc>
                </a:pPr>
                <a:endParaRPr lang="en-US" dirty="0"/>
              </a:p>
              <a:p>
                <a:endParaRPr lang="en-US" dirty="0"/>
              </a:p>
            </p:txBody>
          </p:sp>
        </mc:Choice>
        <mc:Fallback xmlns="">
          <p:sp>
            <p:nvSpPr>
              <p:cNvPr id="3" name="Content Placeholder 2">
                <a:extLst>
                  <a:ext uri="{FF2B5EF4-FFF2-40B4-BE49-F238E27FC236}">
                    <a16:creationId xmlns:a16="http://schemas.microsoft.com/office/drawing/2014/main" id="{144C3EFC-7ED4-4F45-9F6F-984F1DD419F2}"/>
                  </a:ext>
                </a:extLst>
              </p:cNvPr>
              <p:cNvSpPr>
                <a:spLocks noGrp="1" noRot="1" noChangeAspect="1" noMove="1" noResize="1" noEditPoints="1" noAdjustHandles="1" noChangeArrowheads="1" noChangeShapeType="1" noTextEdit="1"/>
              </p:cNvSpPr>
              <p:nvPr>
                <p:ph idx="1"/>
              </p:nvPr>
            </p:nvSpPr>
            <p:spPr>
              <a:blipFill>
                <a:blip r:embed="rId2"/>
                <a:stretch>
                  <a:fillRect l="-342"/>
                </a:stretch>
              </a:blipFill>
            </p:spPr>
            <p:txBody>
              <a:bodyPr/>
              <a:lstStyle/>
              <a:p>
                <a:r>
                  <a:rPr lang="en-US">
                    <a:noFill/>
                  </a:rPr>
                  <a:t> </a:t>
                </a:r>
              </a:p>
            </p:txBody>
          </p:sp>
        </mc:Fallback>
      </mc:AlternateContent>
    </p:spTree>
    <p:extLst>
      <p:ext uri="{BB962C8B-B14F-4D97-AF65-F5344CB8AC3E}">
        <p14:creationId xmlns:p14="http://schemas.microsoft.com/office/powerpoint/2010/main" val="1012612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5085FC7-6FCF-4B20-84B7-7ACCA23FB2AF}"/>
                  </a:ext>
                </a:extLst>
              </p:cNvPr>
              <p:cNvSpPr>
                <a:spLocks noGrp="1"/>
              </p:cNvSpPr>
              <p:nvPr>
                <p:ph type="title"/>
              </p:nvPr>
            </p:nvSpPr>
            <p:spPr/>
            <p:txBody>
              <a:bodyPr>
                <a:normAutofit fontScale="90000"/>
              </a:bodyPr>
              <a:lstStyle/>
              <a:p>
                <a:r>
                  <a:rPr lang="en-US" sz="3100" b="1" u="sng" dirty="0">
                    <a:effectLst/>
                    <a:latin typeface="Times New Roman" panose="02020603050405020304" pitchFamily="18" charset="0"/>
                    <a:ea typeface="Arial Unicode MS"/>
                  </a:rPr>
                  <a:t>case 1 :</a:t>
                </a:r>
                <a:r>
                  <a:rPr lang="en-US" sz="3100" b="1" dirty="0">
                    <a:effectLst/>
                    <a:latin typeface="Times New Roman" panose="02020603050405020304" pitchFamily="18" charset="0"/>
                    <a:ea typeface="Arial Unicode MS"/>
                  </a:rPr>
                  <a:t> driver hit the ground (</a:t>
                </a:r>
                <a14:m>
                  <m:oMath xmlns:m="http://schemas.openxmlformats.org/officeDocument/2006/math">
                    <m:r>
                      <a:rPr lang="en-US" sz="3100" b="1" i="1">
                        <a:effectLst/>
                        <a:latin typeface="Cambria Math" panose="02040503050406030204" pitchFamily="18" charset="0"/>
                        <a:ea typeface="Arial Unicode MS"/>
                        <a:cs typeface="Times New Roman" panose="02020603050405020304" pitchFamily="18" charset="0"/>
                      </a:rPr>
                      <m:t>𝐝𝐞𝐟𝐨𝐫𝐦𝐚𝐭𝐢𝐨𝐧</m:t>
                    </m:r>
                    <m:r>
                      <a:rPr lang="en-US" sz="3100" b="1">
                        <a:effectLst/>
                        <a:latin typeface="Cambria Math" panose="02040503050406030204" pitchFamily="18" charset="0"/>
                        <a:ea typeface="Arial Unicode MS"/>
                        <a:cs typeface="Times New Roman" panose="02020603050405020304" pitchFamily="18" charset="0"/>
                      </a:rPr>
                      <m:t>=</m:t>
                    </m:r>
                    <m:r>
                      <a:rPr lang="en-US" sz="3100" b="1" i="1">
                        <a:effectLst/>
                        <a:latin typeface="Cambria Math" panose="02040503050406030204" pitchFamily="18" charset="0"/>
                        <a:ea typeface="Arial Unicode MS"/>
                        <a:cs typeface="Times New Roman" panose="02020603050405020304" pitchFamily="18" charset="0"/>
                      </a:rPr>
                      <m:t>𝟎</m:t>
                    </m:r>
                    <m:r>
                      <a:rPr lang="en-US" sz="3100" b="1">
                        <a:effectLst/>
                        <a:latin typeface="Cambria Math" panose="02040503050406030204" pitchFamily="18" charset="0"/>
                        <a:ea typeface="Arial Unicode MS"/>
                        <a:cs typeface="Times New Roman" panose="02020603050405020304" pitchFamily="18" charset="0"/>
                      </a:rPr>
                      <m:t>.</m:t>
                    </m:r>
                    <m:r>
                      <a:rPr lang="en-US" sz="3100" b="1" i="1">
                        <a:effectLst/>
                        <a:latin typeface="Cambria Math" panose="02040503050406030204" pitchFamily="18" charset="0"/>
                        <a:ea typeface="Arial Unicode MS"/>
                        <a:cs typeface="Times New Roman" panose="02020603050405020304" pitchFamily="18" charset="0"/>
                      </a:rPr>
                      <m:t>𝟒</m:t>
                    </m:r>
                    <m:r>
                      <a:rPr lang="en-US" sz="3100" b="1" i="1">
                        <a:effectLst/>
                        <a:latin typeface="Cambria Math" panose="02040503050406030204" pitchFamily="18" charset="0"/>
                        <a:ea typeface="Arial Unicode MS"/>
                        <a:cs typeface="Times New Roman" panose="02020603050405020304" pitchFamily="18" charset="0"/>
                      </a:rPr>
                      <m:t>𝒎</m:t>
                    </m:r>
                  </m:oMath>
                </a14:m>
                <a:r>
                  <a:rPr lang="en-US" sz="3100" b="1" dirty="0">
                    <a:effectLst/>
                    <a:latin typeface="Times New Roman" panose="02020603050405020304" pitchFamily="18" charset="0"/>
                    <a:ea typeface="Arial Unicode MS"/>
                  </a:rPr>
                  <a:t>)</a:t>
                </a:r>
                <a:br>
                  <a:rPr lang="en-US" sz="3600" i="1" dirty="0">
                    <a:effectLst/>
                    <a:latin typeface="Cambria Math" panose="02040503050406030204" pitchFamily="18" charset="0"/>
                    <a:ea typeface="Arial Unicode MS"/>
                  </a:rPr>
                </a:br>
                <a:endParaRPr lang="en-US" dirty="0"/>
              </a:p>
            </p:txBody>
          </p:sp>
        </mc:Choice>
        <mc:Fallback xmlns="">
          <p:sp>
            <p:nvSpPr>
              <p:cNvPr id="2" name="Title 1">
                <a:extLst>
                  <a:ext uri="{FF2B5EF4-FFF2-40B4-BE49-F238E27FC236}">
                    <a16:creationId xmlns:a16="http://schemas.microsoft.com/office/drawing/2014/main" id="{25085FC7-6FCF-4B20-84B7-7ACCA23FB2AF}"/>
                  </a:ext>
                </a:extLst>
              </p:cNvPr>
              <p:cNvSpPr>
                <a:spLocks noGrp="1" noRot="1" noChangeAspect="1" noMove="1" noResize="1" noEditPoints="1" noAdjustHandles="1" noChangeArrowheads="1" noChangeShapeType="1" noTextEdit="1"/>
              </p:cNvSpPr>
              <p:nvPr>
                <p:ph type="title"/>
              </p:nvPr>
            </p:nvSpPr>
            <p:spPr>
              <a:blipFill>
                <a:blip r:embed="rId2"/>
                <a:stretch>
                  <a:fillRect l="-1368" t="-473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3AE7EC2-4EDD-4210-89AC-7B76B66959E6}"/>
                  </a:ext>
                </a:extLst>
              </p:cNvPr>
              <p:cNvSpPr>
                <a:spLocks noGrp="1"/>
              </p:cNvSpPr>
              <p:nvPr>
                <p:ph idx="1"/>
              </p:nvPr>
            </p:nvSpPr>
            <p:spPr>
              <a:xfrm>
                <a:off x="2589212" y="1517715"/>
                <a:ext cx="8915400" cy="4393507"/>
              </a:xfrm>
            </p:spPr>
            <p:txBody>
              <a:bodyPr>
                <a:normAutofit/>
              </a:bodyPr>
              <a:lstStyle/>
              <a:p>
                <a:pPr marL="0" marR="0" indent="914400">
                  <a:lnSpc>
                    <a:spcPct val="150000"/>
                  </a:lnSpc>
                  <a:spcBef>
                    <a:spcPts val="0"/>
                  </a:spcBef>
                  <a:spcAft>
                    <a:spcPts val="0"/>
                  </a:spcAft>
                </a:pPr>
                <a14:m>
                  <m:oMath xmlns:m="http://schemas.openxmlformats.org/officeDocument/2006/math">
                    <m:r>
                      <a:rPr lang="en-US" sz="1800" i="1" smtClean="0">
                        <a:effectLst/>
                        <a:latin typeface="Cambria Math" panose="02040503050406030204" pitchFamily="18" charset="0"/>
                        <a:ea typeface="Arial Unicode MS"/>
                      </a:rPr>
                      <m:t>𝑝</m:t>
                    </m:r>
                    <m:r>
                      <a:rPr lang="en-US" sz="1800">
                        <a:effectLst/>
                        <a:latin typeface="Cambria Math" panose="02040503050406030204" pitchFamily="18" charset="0"/>
                        <a:ea typeface="Arial Unicode MS"/>
                      </a:rPr>
                      <m:t>×</m:t>
                    </m:r>
                  </m:oMath>
                </a14:m>
                <a:r>
                  <a:rPr lang="en-US" sz="1800" dirty="0">
                    <a:effectLst/>
                    <a:latin typeface="Times New Roman" panose="02020603050405020304" pitchFamily="18" charset="0"/>
                    <a:ea typeface="Arial Unicode MS"/>
                  </a:rPr>
                  <a:t>(</a:t>
                </a:r>
                <a14:m>
                  <m:oMath xmlns:m="http://schemas.openxmlformats.org/officeDocument/2006/math">
                    <m:r>
                      <a:rPr lang="en-US" sz="1800">
                        <a:effectLst/>
                        <a:latin typeface="Cambria Math" panose="02040503050406030204" pitchFamily="18" charset="0"/>
                        <a:ea typeface="Arial Unicode MS"/>
                      </a:rPr>
                      <m:t>∆</m:t>
                    </m:r>
                    <m:r>
                      <a:rPr lang="en-US" sz="1800" i="1">
                        <a:effectLst/>
                        <a:latin typeface="Cambria Math" panose="02040503050406030204" pitchFamily="18" charset="0"/>
                        <a:ea typeface="Arial Unicode MS"/>
                      </a:rPr>
                      <m:t>𝑣</m:t>
                    </m:r>
                    <m:r>
                      <a:rPr lang="en-US" sz="1800">
                        <a:effectLst/>
                        <a:latin typeface="Cambria Math" panose="02040503050406030204" pitchFamily="18" charset="0"/>
                        <a:ea typeface="Arial Unicode MS"/>
                      </a:rPr>
                      <m:t>)=</m:t>
                    </m:r>
                    <m:f>
                      <m:fPr>
                        <m:ctrlPr>
                          <a:rPr lang="en-US" sz="1800" i="1">
                            <a:effectLst/>
                            <a:latin typeface="Cambria Math" panose="02040503050406030204" pitchFamily="18" charset="0"/>
                            <a:ea typeface="Arial Unicode MS"/>
                          </a:rPr>
                        </m:ctrlPr>
                      </m:fPr>
                      <m:num>
                        <m:r>
                          <a:rPr lang="en-US" sz="1800">
                            <a:effectLst/>
                            <a:latin typeface="Cambria Math" panose="02040503050406030204" pitchFamily="18" charset="0"/>
                            <a:ea typeface="Arial Unicode MS"/>
                          </a:rPr>
                          <m:t>1</m:t>
                        </m:r>
                      </m:num>
                      <m:den>
                        <m:r>
                          <a:rPr lang="en-US" sz="1800">
                            <a:effectLst/>
                            <a:latin typeface="Cambria Math" panose="02040503050406030204" pitchFamily="18" charset="0"/>
                            <a:ea typeface="Arial Unicode MS"/>
                          </a:rPr>
                          <m:t>2</m:t>
                        </m:r>
                      </m:den>
                    </m:f>
                    <m:r>
                      <a:rPr lang="en-US" sz="1800" i="1">
                        <a:effectLst/>
                        <a:latin typeface="Cambria Math" panose="02040503050406030204" pitchFamily="18" charset="0"/>
                        <a:ea typeface="Arial Unicode MS"/>
                      </a:rPr>
                      <m:t>𝑚</m:t>
                    </m:r>
                    <m:sSup>
                      <m:sSupPr>
                        <m:ctrlPr>
                          <a:rPr lang="en-US" sz="1800" i="1">
                            <a:effectLst/>
                            <a:latin typeface="Cambria Math" panose="02040503050406030204" pitchFamily="18" charset="0"/>
                            <a:ea typeface="Arial Unicode MS"/>
                          </a:rPr>
                        </m:ctrlPr>
                      </m:sSupPr>
                      <m:e>
                        <m:r>
                          <a:rPr lang="en-US" sz="1800" i="1">
                            <a:effectLst/>
                            <a:latin typeface="Cambria Math" panose="02040503050406030204" pitchFamily="18" charset="0"/>
                            <a:ea typeface="Arial Unicode MS"/>
                          </a:rPr>
                          <m:t>𝑣</m:t>
                        </m:r>
                      </m:e>
                      <m:sup>
                        <m:r>
                          <a:rPr lang="en-US" sz="1800">
                            <a:effectLst/>
                            <a:latin typeface="Cambria Math" panose="02040503050406030204" pitchFamily="18" charset="0"/>
                            <a:ea typeface="Arial Unicode MS"/>
                          </a:rPr>
                          <m:t>2</m:t>
                        </m:r>
                      </m:sup>
                    </m:sSup>
                  </m:oMath>
                </a14:m>
                <a:endParaRPr lang="en-US" sz="1800" dirty="0">
                  <a:effectLst/>
                  <a:latin typeface="Times New Roman" panose="02020603050405020304" pitchFamily="18" charset="0"/>
                  <a:ea typeface="Arial Unicode MS"/>
                </a:endParaRPr>
              </a:p>
              <a:p>
                <a:pPr marL="0" indent="914400">
                  <a:lnSpc>
                    <a:spcPct val="150000"/>
                  </a:lnSpc>
                  <a:spcBef>
                    <a:spcPts val="0"/>
                  </a:spcBef>
                </a:pPr>
                <a:r>
                  <a:rPr lang="en-US" sz="1800" dirty="0">
                    <a:effectLst/>
                    <a:latin typeface="Times New Roman" panose="02020603050405020304" pitchFamily="18" charset="0"/>
                    <a:ea typeface="Arial Unicode MS"/>
                  </a:rPr>
                  <a:t>p</a:t>
                </a:r>
                <a14:m>
                  <m:oMath xmlns:m="http://schemas.openxmlformats.org/officeDocument/2006/math">
                    <m:r>
                      <a:rPr lang="en-US" sz="1800">
                        <a:effectLst/>
                        <a:latin typeface="Cambria Math" panose="02040503050406030204" pitchFamily="18" charset="0"/>
                        <a:ea typeface="Arial Unicode MS"/>
                      </a:rPr>
                      <m:t> ×</m:t>
                    </m:r>
                    <m:d>
                      <m:dPr>
                        <m:ctrlPr>
                          <a:rPr lang="en-US" sz="1800" i="1">
                            <a:effectLst/>
                            <a:latin typeface="Cambria Math" panose="02040503050406030204" pitchFamily="18" charset="0"/>
                            <a:ea typeface="Arial Unicode MS"/>
                          </a:rPr>
                        </m:ctrlPr>
                      </m:dPr>
                      <m:e>
                        <m:r>
                          <a:rPr lang="en-US" sz="1800">
                            <a:effectLst/>
                            <a:latin typeface="Cambria Math" panose="02040503050406030204" pitchFamily="18" charset="0"/>
                            <a:ea typeface="Arial Unicode MS"/>
                          </a:rPr>
                          <m:t>0.55×0.93×0.4</m:t>
                        </m:r>
                      </m:e>
                    </m:d>
                    <m:r>
                      <a:rPr lang="en-US" sz="1800">
                        <a:effectLst/>
                        <a:latin typeface="Cambria Math" panose="02040503050406030204" pitchFamily="18" charset="0"/>
                        <a:ea typeface="Arial Unicode MS"/>
                      </a:rPr>
                      <m:t>=</m:t>
                    </m:r>
                    <m:f>
                      <m:fPr>
                        <m:ctrlPr>
                          <a:rPr lang="en-US" sz="1800" i="1">
                            <a:effectLst/>
                            <a:latin typeface="Cambria Math" panose="02040503050406030204" pitchFamily="18" charset="0"/>
                            <a:ea typeface="Arial Unicode MS"/>
                          </a:rPr>
                        </m:ctrlPr>
                      </m:fPr>
                      <m:num>
                        <m:r>
                          <a:rPr lang="en-US" sz="1800">
                            <a:effectLst/>
                            <a:latin typeface="Cambria Math" panose="02040503050406030204" pitchFamily="18" charset="0"/>
                            <a:ea typeface="Arial Unicode MS"/>
                          </a:rPr>
                          <m:t>1</m:t>
                        </m:r>
                      </m:num>
                      <m:den>
                        <m:r>
                          <a:rPr lang="en-US" sz="1800">
                            <a:effectLst/>
                            <a:latin typeface="Cambria Math" panose="02040503050406030204" pitchFamily="18" charset="0"/>
                            <a:ea typeface="Arial Unicode MS"/>
                          </a:rPr>
                          <m:t>2</m:t>
                        </m:r>
                      </m:den>
                    </m:f>
                    <m:r>
                      <a:rPr lang="en-US" sz="1800">
                        <a:effectLst/>
                        <a:latin typeface="Cambria Math" panose="02040503050406030204" pitchFamily="18" charset="0"/>
                        <a:ea typeface="Arial Unicode MS"/>
                      </a:rPr>
                      <m:t>60</m:t>
                    </m:r>
                    <m:sSup>
                      <m:sSupPr>
                        <m:ctrlPr>
                          <a:rPr lang="en-US" sz="1800" i="1">
                            <a:effectLst/>
                            <a:latin typeface="Cambria Math" panose="02040503050406030204" pitchFamily="18" charset="0"/>
                            <a:ea typeface="Arial Unicode MS"/>
                          </a:rPr>
                        </m:ctrlPr>
                      </m:sSupPr>
                      <m:e>
                        <m:r>
                          <a:rPr lang="en-US" sz="1800">
                            <a:effectLst/>
                            <a:latin typeface="Cambria Math" panose="02040503050406030204" pitchFamily="18" charset="0"/>
                            <a:ea typeface="Arial Unicode MS"/>
                          </a:rPr>
                          <m:t>(</m:t>
                        </m:r>
                        <m:r>
                          <m:rPr>
                            <m:nor/>
                          </m:rPr>
                          <a:rPr lang="en-US" dirty="0">
                            <a:latin typeface="Times New Roman" panose="02020603050405020304" pitchFamily="18" charset="0"/>
                            <a:ea typeface="Arial Unicode MS"/>
                          </a:rPr>
                          <m:t>1</m:t>
                        </m:r>
                        <m:r>
                          <a:rPr lang="en-US">
                            <a:latin typeface="Cambria Math" panose="02040503050406030204" pitchFamily="18" charset="0"/>
                            <a:ea typeface="Arial Unicode MS"/>
                            <a:cs typeface="Times New Roman" panose="02020603050405020304" pitchFamily="18" charset="0"/>
                          </a:rPr>
                          <m:t>2.5</m:t>
                        </m:r>
                        <m:r>
                          <a:rPr lang="en-US" sz="1800">
                            <a:effectLst/>
                            <a:latin typeface="Cambria Math" panose="02040503050406030204" pitchFamily="18" charset="0"/>
                            <a:ea typeface="Arial Unicode MS"/>
                          </a:rPr>
                          <m:t>)</m:t>
                        </m:r>
                      </m:e>
                      <m:sup>
                        <m:r>
                          <a:rPr lang="en-US" sz="1800">
                            <a:effectLst/>
                            <a:latin typeface="Cambria Math" panose="02040503050406030204" pitchFamily="18" charset="0"/>
                            <a:ea typeface="Arial Unicode MS"/>
                          </a:rPr>
                          <m:t>2</m:t>
                        </m:r>
                      </m:sup>
                    </m:sSup>
                  </m:oMath>
                </a14:m>
                <a:endParaRPr lang="en-US" sz="1800" dirty="0">
                  <a:effectLst/>
                  <a:latin typeface="Times New Roman" panose="02020603050405020304" pitchFamily="18" charset="0"/>
                  <a:ea typeface="Arial Unicode MS"/>
                </a:endParaRPr>
              </a:p>
              <a:p>
                <a:pPr marL="0" marR="0" indent="914400">
                  <a:lnSpc>
                    <a:spcPct val="150000"/>
                  </a:lnSpc>
                  <a:spcBef>
                    <a:spcPts val="0"/>
                  </a:spcBef>
                  <a:spcAft>
                    <a:spcPts val="0"/>
                  </a:spcAft>
                </a:pPr>
                <a:r>
                  <a:rPr lang="en-US" sz="1800" dirty="0">
                    <a:effectLst/>
                    <a:latin typeface="Times New Roman" panose="02020603050405020304" pitchFamily="18" charset="0"/>
                    <a:ea typeface="Arial Unicode MS"/>
                  </a:rPr>
                  <a:t>p  </a:t>
                </a:r>
                <a14:m>
                  <m:oMath xmlns:m="http://schemas.openxmlformats.org/officeDocument/2006/math">
                    <m:r>
                      <a:rPr lang="en-US" sz="1800">
                        <a:effectLst/>
                        <a:latin typeface="Cambria Math" panose="02040503050406030204" pitchFamily="18" charset="0"/>
                        <a:ea typeface="Arial Unicode MS"/>
                      </a:rPr>
                      <m:t>= </m:t>
                    </m:r>
                    <m:f>
                      <m:fPr>
                        <m:ctrlPr>
                          <a:rPr lang="en-US" sz="1800" i="1">
                            <a:effectLst/>
                            <a:latin typeface="Cambria Math" panose="02040503050406030204" pitchFamily="18" charset="0"/>
                            <a:ea typeface="Arial Unicode MS"/>
                          </a:rPr>
                        </m:ctrlPr>
                      </m:fPr>
                      <m:num>
                        <m:r>
                          <a:rPr lang="en-US" sz="1800" i="1">
                            <a:effectLst/>
                            <a:latin typeface="Cambria Math" panose="02040503050406030204" pitchFamily="18" charset="0"/>
                            <a:ea typeface="Arial Unicode MS"/>
                          </a:rPr>
                          <m:t>9164.22874</m:t>
                        </m:r>
                      </m:num>
                      <m:den>
                        <m:r>
                          <a:rPr lang="en-US" sz="1800" i="1">
                            <a:effectLst/>
                            <a:latin typeface="Cambria Math" panose="02040503050406030204" pitchFamily="18" charset="0"/>
                            <a:ea typeface="Arial Unicode MS"/>
                          </a:rPr>
                          <m:t>0.4</m:t>
                        </m:r>
                      </m:den>
                    </m:f>
                  </m:oMath>
                </a14:m>
                <a:r>
                  <a:rPr lang="en-US" sz="1800" dirty="0">
                    <a:effectLst/>
                    <a:latin typeface="Times New Roman" panose="02020603050405020304" pitchFamily="18" charset="0"/>
                    <a:ea typeface="Arial Unicode MS"/>
                  </a:rPr>
                  <a:t> </a:t>
                </a:r>
                <a14:m>
                  <m:oMath xmlns:m="http://schemas.openxmlformats.org/officeDocument/2006/math">
                    <m:f>
                      <m:fPr>
                        <m:type m:val="lin"/>
                        <m:ctrlPr>
                          <a:rPr lang="en-US" sz="1800" i="1">
                            <a:effectLst/>
                            <a:latin typeface="Cambria Math" panose="02040503050406030204" pitchFamily="18" charset="0"/>
                            <a:ea typeface="Arial Unicode MS"/>
                          </a:rPr>
                        </m:ctrlPr>
                      </m:fPr>
                      <m:num>
                        <m:r>
                          <a:rPr lang="en-US" sz="1800" i="1">
                            <a:effectLst/>
                            <a:latin typeface="Cambria Math" panose="02040503050406030204" pitchFamily="18" charset="0"/>
                            <a:ea typeface="Arial Unicode MS"/>
                          </a:rPr>
                          <m:t>𝑘𝑔</m:t>
                        </m:r>
                      </m:num>
                      <m:den>
                        <m:r>
                          <a:rPr lang="en-US" sz="1800" i="1">
                            <a:effectLst/>
                            <a:latin typeface="Cambria Math" panose="02040503050406030204" pitchFamily="18" charset="0"/>
                            <a:ea typeface="Arial Unicode MS"/>
                          </a:rPr>
                          <m:t>𝑚</m:t>
                        </m:r>
                        <m:sSup>
                          <m:sSupPr>
                            <m:ctrlPr>
                              <a:rPr lang="en-US" sz="1800" i="1">
                                <a:effectLst/>
                                <a:latin typeface="Cambria Math" panose="02040503050406030204" pitchFamily="18" charset="0"/>
                                <a:ea typeface="Arial Unicode MS"/>
                              </a:rPr>
                            </m:ctrlPr>
                          </m:sSupPr>
                          <m:e>
                            <m:r>
                              <a:rPr lang="en-US" sz="1800" i="1">
                                <a:effectLst/>
                                <a:latin typeface="Cambria Math" panose="02040503050406030204" pitchFamily="18" charset="0"/>
                                <a:ea typeface="Arial Unicode MS"/>
                              </a:rPr>
                              <m:t>𝑠</m:t>
                            </m:r>
                          </m:e>
                          <m:sup>
                            <m:r>
                              <a:rPr lang="en-US" sz="1800" i="1">
                                <a:effectLst/>
                                <a:latin typeface="Cambria Math" panose="02040503050406030204" pitchFamily="18" charset="0"/>
                                <a:ea typeface="Arial Unicode MS"/>
                              </a:rPr>
                              <m:t>2</m:t>
                            </m:r>
                          </m:sup>
                        </m:sSup>
                      </m:den>
                    </m:f>
                  </m:oMath>
                </a14:m>
                <a:endParaRPr lang="en-US" sz="1800" dirty="0">
                  <a:effectLst/>
                  <a:latin typeface="Times New Roman" panose="02020603050405020304" pitchFamily="18" charset="0"/>
                  <a:ea typeface="Arial Unicode MS"/>
                </a:endParaRPr>
              </a:p>
              <a:p>
                <a:pPr marL="0" marR="0" indent="914400">
                  <a:lnSpc>
                    <a:spcPct val="150000"/>
                  </a:lnSpc>
                  <a:spcBef>
                    <a:spcPts val="0"/>
                  </a:spcBef>
                  <a:spcAft>
                    <a:spcPts val="0"/>
                  </a:spcAft>
                </a:pPr>
                <a:r>
                  <a:rPr lang="en-US" sz="1800" dirty="0">
                    <a:effectLst/>
                    <a:latin typeface="Times New Roman" panose="02020603050405020304" pitchFamily="18" charset="0"/>
                    <a:ea typeface="Arial Unicode MS"/>
                  </a:rPr>
                  <a:t>p</a:t>
                </a:r>
                <a14:m>
                  <m:oMath xmlns:m="http://schemas.openxmlformats.org/officeDocument/2006/math">
                    <m:r>
                      <a:rPr lang="en-US" sz="1800" i="1">
                        <a:effectLst/>
                        <a:latin typeface="Cambria Math" panose="02040503050406030204" pitchFamily="18" charset="0"/>
                        <a:ea typeface="Arial Unicode MS"/>
                      </a:rPr>
                      <m:t>  </m:t>
                    </m:r>
                    <m:r>
                      <a:rPr lang="en-US" sz="1800">
                        <a:effectLst/>
                        <a:latin typeface="Cambria Math" panose="02040503050406030204" pitchFamily="18" charset="0"/>
                        <a:ea typeface="Arial Unicode MS"/>
                      </a:rPr>
                      <m:t>= </m:t>
                    </m:r>
                  </m:oMath>
                </a14:m>
                <a:r>
                  <a:rPr lang="en-US" sz="1800" dirty="0">
                    <a:effectLst/>
                    <a:latin typeface="Times New Roman" panose="02020603050405020304" pitchFamily="18" charset="0"/>
                    <a:ea typeface="Arial Unicode MS"/>
                  </a:rPr>
                  <a:t>22910 pascal</a:t>
                </a:r>
              </a:p>
              <a:p>
                <a:pPr marL="0" marR="0" indent="914400">
                  <a:lnSpc>
                    <a:spcPct val="150000"/>
                  </a:lnSpc>
                  <a:spcBef>
                    <a:spcPts val="0"/>
                  </a:spcBef>
                  <a:spcAft>
                    <a:spcPts val="0"/>
                  </a:spcAft>
                </a:pPr>
                <a:r>
                  <a:rPr lang="en-US" sz="1800" dirty="0">
                    <a:effectLst/>
                    <a:latin typeface="Times New Roman" panose="02020603050405020304" pitchFamily="18" charset="0"/>
                    <a:ea typeface="Arial Unicode MS"/>
                  </a:rPr>
                  <a:t>p</a:t>
                </a:r>
                <a14:m>
                  <m:oMath xmlns:m="http://schemas.openxmlformats.org/officeDocument/2006/math">
                    <m:r>
                      <a:rPr lang="en-US" sz="1800" i="1">
                        <a:effectLst/>
                        <a:latin typeface="Cambria Math" panose="02040503050406030204" pitchFamily="18" charset="0"/>
                        <a:ea typeface="Arial Unicode MS"/>
                      </a:rPr>
                      <m:t> </m:t>
                    </m:r>
                    <m:r>
                      <a:rPr lang="en-US" sz="1800">
                        <a:effectLst/>
                        <a:latin typeface="Cambria Math" panose="02040503050406030204" pitchFamily="18" charset="0"/>
                        <a:ea typeface="Arial Unicode MS"/>
                      </a:rPr>
                      <m:t>= </m:t>
                    </m:r>
                  </m:oMath>
                </a14:m>
                <a:r>
                  <a:rPr lang="en-US" sz="1800" dirty="0">
                    <a:effectLst/>
                    <a:latin typeface="Times New Roman" panose="02020603050405020304" pitchFamily="18" charset="0"/>
                    <a:ea typeface="Arial Unicode MS"/>
                  </a:rPr>
                  <a:t>22.9kpa (this is Gauge pressure)</a:t>
                </a:r>
              </a:p>
              <a:p>
                <a:pPr marL="0" marR="0" indent="914400">
                  <a:lnSpc>
                    <a:spcPct val="150000"/>
                  </a:lnSpc>
                  <a:spcBef>
                    <a:spcPts val="0"/>
                  </a:spcBef>
                  <a:spcAft>
                    <a:spcPts val="0"/>
                  </a:spcAft>
                </a:pPr>
                <a:r>
                  <a:rPr lang="en-US" sz="1800" dirty="0">
                    <a:effectLst/>
                    <a:latin typeface="Times New Roman" panose="02020603050405020304" pitchFamily="18" charset="0"/>
                    <a:ea typeface="Arial Unicode MS"/>
                  </a:rPr>
                  <a:t>absolute pressure </a:t>
                </a:r>
                <a14:m>
                  <m:oMath xmlns:m="http://schemas.openxmlformats.org/officeDocument/2006/math">
                    <m:r>
                      <a:rPr lang="en-US" sz="1800">
                        <a:effectLst/>
                        <a:latin typeface="Cambria Math" panose="02040503050406030204" pitchFamily="18" charset="0"/>
                        <a:ea typeface="Arial Unicode MS"/>
                      </a:rPr>
                      <m:t>= </m:t>
                    </m:r>
                  </m:oMath>
                </a14:m>
                <a:r>
                  <a:rPr lang="en-US" sz="1800" dirty="0">
                    <a:effectLst/>
                    <a:latin typeface="Times New Roman" panose="02020603050405020304" pitchFamily="18" charset="0"/>
                    <a:ea typeface="Arial Unicode MS"/>
                  </a:rPr>
                  <a:t>Gauge pressure + atmospheric pressure </a:t>
                </a:r>
              </a:p>
              <a:p>
                <a:pPr marL="0" marR="0" indent="914400">
                  <a:lnSpc>
                    <a:spcPct val="150000"/>
                  </a:lnSpc>
                  <a:spcBef>
                    <a:spcPts val="0"/>
                  </a:spcBef>
                  <a:spcAft>
                    <a:spcPts val="0"/>
                  </a:spcAft>
                </a:pPr>
                <a:r>
                  <a:rPr lang="en-US" sz="1800" dirty="0">
                    <a:effectLst/>
                    <a:latin typeface="Times New Roman" panose="02020603050405020304" pitchFamily="18" charset="0"/>
                    <a:ea typeface="Arial Unicode MS"/>
                  </a:rPr>
                  <a:t>atmospheric pressure </a:t>
                </a:r>
                <a14:m>
                  <m:oMath xmlns:m="http://schemas.openxmlformats.org/officeDocument/2006/math">
                    <m:r>
                      <a:rPr lang="en-US" sz="1800">
                        <a:effectLst/>
                        <a:latin typeface="Cambria Math" panose="02040503050406030204" pitchFamily="18" charset="0"/>
                        <a:ea typeface="Arial Unicode MS"/>
                      </a:rPr>
                      <m:t>=</m:t>
                    </m:r>
                  </m:oMath>
                </a14:m>
                <a:r>
                  <a:rPr lang="en-US" sz="1800" dirty="0">
                    <a:effectLst/>
                    <a:latin typeface="Times New Roman" panose="02020603050405020304" pitchFamily="18" charset="0"/>
                    <a:ea typeface="Arial Unicode MS"/>
                  </a:rPr>
                  <a:t>101,325 Pa </a:t>
                </a:r>
              </a:p>
              <a:p>
                <a:pPr marL="0" marR="0" indent="914400">
                  <a:lnSpc>
                    <a:spcPct val="150000"/>
                  </a:lnSpc>
                  <a:spcBef>
                    <a:spcPts val="0"/>
                  </a:spcBef>
                  <a:spcAft>
                    <a:spcPts val="0"/>
                  </a:spcAft>
                </a:pPr>
                <a:r>
                  <a:rPr lang="en-US" sz="1800" dirty="0">
                    <a:effectLst/>
                    <a:latin typeface="Times New Roman" panose="02020603050405020304" pitchFamily="18" charset="0"/>
                    <a:ea typeface="Arial Unicode MS"/>
                  </a:rPr>
                  <a:t>absolute pressure </a:t>
                </a:r>
                <a14:m>
                  <m:oMath xmlns:m="http://schemas.openxmlformats.org/officeDocument/2006/math">
                    <m:r>
                      <a:rPr lang="en-US" sz="1800">
                        <a:effectLst/>
                        <a:latin typeface="Cambria Math" panose="02040503050406030204" pitchFamily="18" charset="0"/>
                        <a:ea typeface="Arial Unicode MS"/>
                      </a:rPr>
                      <m:t>= </m:t>
                    </m:r>
                  </m:oMath>
                </a14:m>
                <a:r>
                  <a:rPr lang="en-US" sz="1800" dirty="0">
                    <a:effectLst/>
                    <a:latin typeface="Times New Roman" panose="02020603050405020304" pitchFamily="18" charset="0"/>
                    <a:ea typeface="Arial Unicode MS"/>
                  </a:rPr>
                  <a:t>101,325 Pa + 22910 Pa </a:t>
                </a:r>
              </a:p>
              <a:p>
                <a:pPr marL="0" marR="0" indent="914400">
                  <a:lnSpc>
                    <a:spcPct val="150000"/>
                  </a:lnSpc>
                  <a:spcBef>
                    <a:spcPts val="0"/>
                  </a:spcBef>
                  <a:spcAft>
                    <a:spcPts val="0"/>
                  </a:spcAft>
                </a:pPr>
                <a:r>
                  <a:rPr lang="en-US" sz="1800" dirty="0">
                    <a:effectLst/>
                    <a:latin typeface="Times New Roman" panose="02020603050405020304" pitchFamily="18" charset="0"/>
                    <a:ea typeface="Arial Unicode MS"/>
                  </a:rPr>
                  <a:t>absolute pressure </a:t>
                </a:r>
                <a14:m>
                  <m:oMath xmlns:m="http://schemas.openxmlformats.org/officeDocument/2006/math">
                    <m:r>
                      <a:rPr lang="en-US" sz="1800">
                        <a:effectLst/>
                        <a:latin typeface="Cambria Math" panose="02040503050406030204" pitchFamily="18" charset="0"/>
                        <a:ea typeface="Arial Unicode MS"/>
                      </a:rPr>
                      <m:t>= </m:t>
                    </m:r>
                  </m:oMath>
                </a14:m>
                <a:r>
                  <a:rPr lang="en-US" sz="1800" dirty="0">
                    <a:effectLst/>
                    <a:latin typeface="Times New Roman" panose="02020603050405020304" pitchFamily="18" charset="0"/>
                    <a:ea typeface="Arial Unicode MS"/>
                  </a:rPr>
                  <a:t>124.235 </a:t>
                </a:r>
                <a:r>
                  <a:rPr lang="en-US" dirty="0">
                    <a:latin typeface="Times New Roman" panose="02020603050405020304" pitchFamily="18" charset="0"/>
                    <a:ea typeface="Arial Unicode MS"/>
                  </a:rPr>
                  <a:t>K</a:t>
                </a:r>
                <a:r>
                  <a:rPr lang="en-US" sz="1800" dirty="0">
                    <a:effectLst/>
                    <a:latin typeface="Times New Roman" panose="02020603050405020304" pitchFamily="18" charset="0"/>
                    <a:ea typeface="Arial Unicode MS"/>
                  </a:rPr>
                  <a:t>Pa</a:t>
                </a:r>
              </a:p>
              <a:p>
                <a:endParaRPr lang="en-US" dirty="0"/>
              </a:p>
            </p:txBody>
          </p:sp>
        </mc:Choice>
        <mc:Fallback xmlns="">
          <p:sp>
            <p:nvSpPr>
              <p:cNvPr id="3" name="Content Placeholder 2">
                <a:extLst>
                  <a:ext uri="{FF2B5EF4-FFF2-40B4-BE49-F238E27FC236}">
                    <a16:creationId xmlns:a16="http://schemas.microsoft.com/office/drawing/2014/main" id="{F3AE7EC2-4EDD-4210-89AC-7B76B66959E6}"/>
                  </a:ext>
                </a:extLst>
              </p:cNvPr>
              <p:cNvSpPr>
                <a:spLocks noGrp="1" noRot="1" noChangeAspect="1" noMove="1" noResize="1" noEditPoints="1" noAdjustHandles="1" noChangeArrowheads="1" noChangeShapeType="1" noTextEdit="1"/>
              </p:cNvSpPr>
              <p:nvPr>
                <p:ph idx="1"/>
              </p:nvPr>
            </p:nvSpPr>
            <p:spPr>
              <a:xfrm>
                <a:off x="2589212" y="1517715"/>
                <a:ext cx="8915400" cy="4393507"/>
              </a:xfrm>
              <a:blipFill>
                <a:blip r:embed="rId3"/>
                <a:stretch>
                  <a:fillRect l="-479"/>
                </a:stretch>
              </a:blipFill>
            </p:spPr>
            <p:txBody>
              <a:bodyPr/>
              <a:lstStyle/>
              <a:p>
                <a:r>
                  <a:rPr lang="en-US">
                    <a:noFill/>
                  </a:rPr>
                  <a:t> </a:t>
                </a:r>
              </a:p>
            </p:txBody>
          </p:sp>
        </mc:Fallback>
      </mc:AlternateContent>
    </p:spTree>
    <p:extLst>
      <p:ext uri="{BB962C8B-B14F-4D97-AF65-F5344CB8AC3E}">
        <p14:creationId xmlns:p14="http://schemas.microsoft.com/office/powerpoint/2010/main" val="1335275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Title 1">
                <a:extLst>
                  <a:ext uri="{FF2B5EF4-FFF2-40B4-BE49-F238E27FC236}">
                    <a16:creationId xmlns:a16="http://schemas.microsoft.com/office/drawing/2014/main" id="{C590D118-81F2-4FB7-BF6C-5DB47AFE9B18}"/>
                  </a:ext>
                </a:extLst>
              </p:cNvPr>
              <p:cNvSpPr>
                <a:spLocks noGrp="1"/>
              </p:cNvSpPr>
              <p:nvPr>
                <p:ph idx="1"/>
              </p:nvPr>
            </p:nvSpPr>
            <p:spPr>
              <a:xfrm>
                <a:off x="2589213" y="622300"/>
                <a:ext cx="8915400" cy="5542830"/>
              </a:xfrm>
            </p:spPr>
            <p:txBody>
              <a:bodyPr>
                <a:normAutofit/>
              </a:bodyPr>
              <a:lstStyle/>
              <a:p>
                <a:pPr marL="0" marR="0">
                  <a:lnSpc>
                    <a:spcPct val="107000"/>
                  </a:lnSpc>
                  <a:spcBef>
                    <a:spcPts val="0"/>
                  </a:spcBef>
                  <a:spcAft>
                    <a:spcPts val="800"/>
                  </a:spcAft>
                </a:pPr>
                <a:r>
                  <a:rPr lang="en-US" b="1" dirty="0">
                    <a:latin typeface="Times New Roman" panose="02020603050405020304" pitchFamily="18" charset="0"/>
                    <a:ea typeface="Calibri" panose="020F0502020204030204" pitchFamily="34" charset="0"/>
                    <a:cs typeface="Times New Roman" panose="02020603050405020304" pitchFamily="18" charset="0"/>
                  </a:rPr>
                  <a:t>case 2 : driver just above  the ground(</a:t>
                </a:r>
                <a14:m>
                  <m:oMath xmlns:m="http://schemas.openxmlformats.org/officeDocument/2006/math">
                    <m:r>
                      <m:rPr>
                        <m:sty m:val="p"/>
                      </m:rPr>
                      <a:rPr lang="en-US" b="1">
                        <a:latin typeface="Cambria Math" panose="02040503050406030204" pitchFamily="18" charset="0"/>
                        <a:ea typeface="Calibri" panose="020F0502020204030204" pitchFamily="34" charset="0"/>
                        <a:cs typeface="Gautami" panose="020B0502040204020203" pitchFamily="34" charset="0"/>
                      </a:rPr>
                      <m:t>deformation</m:t>
                    </m:r>
                    <m:r>
                      <a:rPr lang="en-US" b="1">
                        <a:latin typeface="Cambria Math" panose="02040503050406030204" pitchFamily="18" charset="0"/>
                        <a:ea typeface="Calibri" panose="020F0502020204030204" pitchFamily="34" charset="0"/>
                        <a:cs typeface="Gautami" panose="020B0502040204020203" pitchFamily="34" charset="0"/>
                      </a:rPr>
                      <m:t>=0.3</m:t>
                    </m:r>
                    <m:r>
                      <a:rPr lang="en-US" b="1">
                        <a:latin typeface="Cambria Math" panose="02040503050406030204" pitchFamily="18" charset="0"/>
                        <a:ea typeface="Calibri" panose="020F0502020204030204" pitchFamily="34" charset="0"/>
                        <a:cs typeface="Gautami" panose="020B0502040204020203" pitchFamily="34" charset="0"/>
                      </a:rPr>
                      <m:t>𝑚</m:t>
                    </m:r>
                  </m:oMath>
                </a14:m>
                <a:r>
                  <a:rPr lang="en-US" b="1" dirty="0">
                    <a:latin typeface="Times New Roman" panose="02020603050405020304" pitchFamily="18" charset="0"/>
                    <a:ea typeface="Calibri" panose="020F0502020204030204" pitchFamily="34" charset="0"/>
                    <a:cs typeface="Times New Roman" panose="02020603050405020304" pitchFamily="18" charset="0"/>
                  </a:rPr>
                  <a:t>)</a:t>
                </a:r>
              </a:p>
              <a:p>
                <a:pPr marL="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absolute pressure </a:t>
                </a:r>
                <a14:m>
                  <m:oMath xmlns:m="http://schemas.openxmlformats.org/officeDocument/2006/math">
                    <m:r>
                      <a:rPr lang="en-US" sz="1800">
                        <a:effectLst/>
                        <a:latin typeface="Cambria Math" panose="02040503050406030204" pitchFamily="18" charset="0"/>
                        <a:ea typeface="Calibri" panose="020F0502020204030204" pitchFamily="34" charset="0"/>
                        <a:cs typeface="Gautami" panose="020B0502040204020203" pitchFamily="34" charset="0"/>
                      </a:rPr>
                      <m:t>= </m:t>
                    </m:r>
                  </m:oMath>
                </a14:m>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131 </a:t>
                </a:r>
                <a:r>
                  <a:rPr lang="en-US" dirty="0">
                    <a:latin typeface="Times New Roman" panose="02020603050405020304" pitchFamily="18" charset="0"/>
                    <a:ea typeface="Arial Unicode MS"/>
                    <a:cs typeface="Times New Roman" panose="02020603050405020304" pitchFamily="18" charset="0"/>
                  </a:rPr>
                  <a:t>KPa</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u="sng" dirty="0">
                    <a:effectLst/>
                    <a:latin typeface="Times New Roman" panose="02020603050405020304" pitchFamily="18" charset="0"/>
                    <a:ea typeface="Calibri" panose="020F0502020204030204" pitchFamily="34" charset="0"/>
                    <a:cs typeface="Times New Roman" panose="02020603050405020304" pitchFamily="18" charset="0"/>
                  </a:rPr>
                  <a:t>case 3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driver just above the ground(</a:t>
                </a:r>
                <a14:m>
                  <m:oMath xmlns:m="http://schemas.openxmlformats.org/officeDocument/2006/math">
                    <m:r>
                      <a:rPr lang="en-US" sz="1800" b="1" i="1">
                        <a:effectLst/>
                        <a:latin typeface="Cambria Math" panose="02040503050406030204" pitchFamily="18" charset="0"/>
                        <a:ea typeface="Calibri" panose="020F0502020204030204" pitchFamily="34" charset="0"/>
                        <a:cs typeface="Gautami" panose="020B0502040204020203" pitchFamily="34" charset="0"/>
                      </a:rPr>
                      <m:t>𝐝𝐞𝐟𝐨𝐫𝐦𝐚𝐭𝐢𝐨𝐧</m:t>
                    </m:r>
                    <m:r>
                      <a:rPr lang="en-US" sz="1800" b="1">
                        <a:effectLst/>
                        <a:latin typeface="Cambria Math" panose="02040503050406030204" pitchFamily="18" charset="0"/>
                        <a:ea typeface="Calibri" panose="020F0502020204030204" pitchFamily="34" charset="0"/>
                        <a:cs typeface="Gautami" panose="020B0502040204020203" pitchFamily="34" charset="0"/>
                      </a:rPr>
                      <m:t>=</m:t>
                    </m:r>
                    <m:r>
                      <a:rPr lang="en-US" sz="1800" b="1" i="1">
                        <a:effectLst/>
                        <a:latin typeface="Cambria Math" panose="02040503050406030204" pitchFamily="18" charset="0"/>
                        <a:ea typeface="Calibri" panose="020F0502020204030204" pitchFamily="34" charset="0"/>
                        <a:cs typeface="Gautami" panose="020B0502040204020203" pitchFamily="34" charset="0"/>
                      </a:rPr>
                      <m:t>𝟎</m:t>
                    </m:r>
                    <m:r>
                      <a:rPr lang="en-US" sz="1800" b="1">
                        <a:effectLst/>
                        <a:latin typeface="Cambria Math" panose="02040503050406030204" pitchFamily="18" charset="0"/>
                        <a:ea typeface="Calibri" panose="020F0502020204030204" pitchFamily="34" charset="0"/>
                        <a:cs typeface="Gautami" panose="020B0502040204020203" pitchFamily="34" charset="0"/>
                      </a:rPr>
                      <m:t>.</m:t>
                    </m:r>
                    <m:r>
                      <a:rPr lang="en-US" sz="1800" b="1" i="1">
                        <a:effectLst/>
                        <a:latin typeface="Cambria Math" panose="02040503050406030204" pitchFamily="18" charset="0"/>
                        <a:ea typeface="Calibri" panose="020F0502020204030204" pitchFamily="34" charset="0"/>
                        <a:cs typeface="Gautami" panose="020B0502040204020203" pitchFamily="34" charset="0"/>
                      </a:rPr>
                      <m:t>𝟐𝟓</m:t>
                    </m:r>
                    <m:r>
                      <a:rPr lang="en-US" sz="1800" b="1" i="1">
                        <a:effectLst/>
                        <a:latin typeface="Cambria Math" panose="02040503050406030204" pitchFamily="18" charset="0"/>
                        <a:ea typeface="Calibri" panose="020F0502020204030204" pitchFamily="34" charset="0"/>
                        <a:cs typeface="Gautami" panose="020B0502040204020203" pitchFamily="34" charset="0"/>
                      </a:rPr>
                      <m:t>𝒎</m:t>
                    </m:r>
                  </m:oMath>
                </a14:m>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absolute pressure </a:t>
                </a:r>
                <a14:m>
                  <m:oMath xmlns:m="http://schemas.openxmlformats.org/officeDocument/2006/math">
                    <m:r>
                      <a:rPr lang="en-US" sz="1800">
                        <a:effectLst/>
                        <a:latin typeface="Cambria Math" panose="02040503050406030204" pitchFamily="18" charset="0"/>
                        <a:ea typeface="Calibri" panose="020F0502020204030204" pitchFamily="34" charset="0"/>
                        <a:cs typeface="Gautami" panose="020B0502040204020203" pitchFamily="34" charset="0"/>
                      </a:rPr>
                      <m:t>= </m:t>
                    </m:r>
                  </m:oMath>
                </a14:m>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137 </a:t>
                </a:r>
                <a:r>
                  <a:rPr lang="en-US" dirty="0">
                    <a:latin typeface="Times New Roman" panose="02020603050405020304" pitchFamily="18" charset="0"/>
                    <a:ea typeface="Calibri" panose="020F0502020204030204" pitchFamily="34" charset="0"/>
                    <a:cs typeface="Times New Roman" panose="02020603050405020304" pitchFamily="18" charset="0"/>
                  </a:rPr>
                  <a:t>KP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a:t>
                </a:r>
              </a:p>
              <a:p>
                <a:pPr marL="0" marR="0" indent="0">
                  <a:lnSpc>
                    <a:spcPct val="107000"/>
                  </a:lnSpc>
                  <a:spcBef>
                    <a:spcPts val="0"/>
                  </a:spcBef>
                  <a:spcAft>
                    <a:spcPts val="800"/>
                  </a:spcAft>
                  <a:buNone/>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u="sng" dirty="0">
                    <a:effectLst/>
                    <a:latin typeface="Times New Roman" panose="02020603050405020304" pitchFamily="18" charset="0"/>
                    <a:ea typeface="Calibri" panose="020F0502020204030204" pitchFamily="34" charset="0"/>
                    <a:cs typeface="Times New Roman" panose="02020603050405020304" pitchFamily="18" charset="0"/>
                  </a:rPr>
                  <a:t>case 4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driver just before the air bag to hit (</a:t>
                </a:r>
                <a14:m>
                  <m:oMath xmlns:m="http://schemas.openxmlformats.org/officeDocument/2006/math">
                    <m:r>
                      <a:rPr lang="en-US" sz="1800" b="1" i="1">
                        <a:effectLst/>
                        <a:latin typeface="Cambria Math" panose="02040503050406030204" pitchFamily="18" charset="0"/>
                        <a:ea typeface="Calibri" panose="020F0502020204030204" pitchFamily="34" charset="0"/>
                        <a:cs typeface="Gautami" panose="020B0502040204020203" pitchFamily="34" charset="0"/>
                      </a:rPr>
                      <m:t>𝐝𝐞𝐟𝐨𝐫𝐦𝐚𝐭𝐢𝐨𝐧</m:t>
                    </m:r>
                    <m:r>
                      <a:rPr lang="en-US" sz="1800" b="1">
                        <a:effectLst/>
                        <a:latin typeface="Cambria Math" panose="02040503050406030204" pitchFamily="18" charset="0"/>
                        <a:ea typeface="Calibri" panose="020F0502020204030204" pitchFamily="34" charset="0"/>
                        <a:cs typeface="Gautami" panose="020B0502040204020203" pitchFamily="34" charset="0"/>
                      </a:rPr>
                      <m:t>=</m:t>
                    </m:r>
                    <m:r>
                      <a:rPr lang="en-US" sz="1800" b="1" i="1">
                        <a:effectLst/>
                        <a:latin typeface="Cambria Math" panose="02040503050406030204" pitchFamily="18" charset="0"/>
                        <a:ea typeface="Calibri" panose="020F0502020204030204" pitchFamily="34" charset="0"/>
                        <a:cs typeface="Gautami" panose="020B0502040204020203" pitchFamily="34" charset="0"/>
                      </a:rPr>
                      <m:t>𝟎</m:t>
                    </m:r>
                    <m:r>
                      <a:rPr lang="en-US" sz="1800" b="1">
                        <a:effectLst/>
                        <a:latin typeface="Cambria Math" panose="02040503050406030204" pitchFamily="18" charset="0"/>
                        <a:ea typeface="Calibri" panose="020F0502020204030204" pitchFamily="34" charset="0"/>
                        <a:cs typeface="Gautami" panose="020B0502040204020203" pitchFamily="34" charset="0"/>
                      </a:rPr>
                      <m:t>.</m:t>
                    </m:r>
                    <m:r>
                      <a:rPr lang="en-US" sz="1800" b="1" i="1">
                        <a:effectLst/>
                        <a:latin typeface="Cambria Math" panose="02040503050406030204" pitchFamily="18" charset="0"/>
                        <a:ea typeface="Calibri" panose="020F0502020204030204" pitchFamily="34" charset="0"/>
                        <a:cs typeface="Gautami" panose="020B0502040204020203" pitchFamily="34" charset="0"/>
                      </a:rPr>
                      <m:t>𝟐𝟎</m:t>
                    </m:r>
                    <m:r>
                      <a:rPr lang="en-US" sz="1800" b="1" i="1">
                        <a:effectLst/>
                        <a:latin typeface="Cambria Math" panose="02040503050406030204" pitchFamily="18" charset="0"/>
                        <a:ea typeface="Calibri" panose="020F0502020204030204" pitchFamily="34" charset="0"/>
                        <a:cs typeface="Gautami" panose="020B0502040204020203" pitchFamily="34" charset="0"/>
                      </a:rPr>
                      <m:t>𝒎</m:t>
                    </m:r>
                  </m:oMath>
                </a14:m>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absolute pressure </a:t>
                </a:r>
                <a14:m>
                  <m:oMath xmlns:m="http://schemas.openxmlformats.org/officeDocument/2006/math">
                    <m:r>
                      <a:rPr lang="en-US" sz="1800">
                        <a:effectLst/>
                        <a:latin typeface="Cambria Math" panose="02040503050406030204" pitchFamily="18" charset="0"/>
                        <a:ea typeface="Calibri" panose="020F0502020204030204" pitchFamily="34" charset="0"/>
                        <a:cs typeface="Gautami" panose="020B0502040204020203" pitchFamily="34" charset="0"/>
                      </a:rPr>
                      <m:t>= </m:t>
                    </m:r>
                  </m:oMath>
                </a14:m>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146.1 </a:t>
                </a:r>
                <a:r>
                  <a:rPr lang="en-US" dirty="0">
                    <a:latin typeface="Times New Roman" panose="02020603050405020304" pitchFamily="18" charset="0"/>
                    <a:ea typeface="Calibri" panose="020F0502020204030204" pitchFamily="34" charset="0"/>
                    <a:cs typeface="Times New Roman" panose="02020603050405020304" pitchFamily="18" charset="0"/>
                  </a:rPr>
                  <a:t>KPa</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u="sng" dirty="0">
                    <a:effectLst/>
                    <a:latin typeface="Times New Roman" panose="02020603050405020304" pitchFamily="18" charset="0"/>
                    <a:ea typeface="Calibri" panose="020F0502020204030204" pitchFamily="34" charset="0"/>
                    <a:cs typeface="Times New Roman" panose="02020603050405020304" pitchFamily="18" charset="0"/>
                  </a:rPr>
                  <a:t>case 5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driver just before the air bag to hit (</a:t>
                </a:r>
                <a14:m>
                  <m:oMath xmlns:m="http://schemas.openxmlformats.org/officeDocument/2006/math">
                    <m:r>
                      <a:rPr lang="en-US" sz="1800" b="1" i="1">
                        <a:effectLst/>
                        <a:latin typeface="Cambria Math" panose="02040503050406030204" pitchFamily="18" charset="0"/>
                        <a:ea typeface="Calibri" panose="020F0502020204030204" pitchFamily="34" charset="0"/>
                        <a:cs typeface="Gautami" panose="020B0502040204020203" pitchFamily="34" charset="0"/>
                      </a:rPr>
                      <m:t>𝐝𝐞𝐟𝐨𝐫𝐦𝐚𝐭𝐢𝐨𝐧</m:t>
                    </m:r>
                    <m:r>
                      <a:rPr lang="en-US" sz="1800" b="1">
                        <a:effectLst/>
                        <a:latin typeface="Cambria Math" panose="02040503050406030204" pitchFamily="18" charset="0"/>
                        <a:ea typeface="Calibri" panose="020F0502020204030204" pitchFamily="34" charset="0"/>
                        <a:cs typeface="Gautami" panose="020B0502040204020203" pitchFamily="34" charset="0"/>
                      </a:rPr>
                      <m:t>=</m:t>
                    </m:r>
                    <m:r>
                      <a:rPr lang="en-US" sz="1800" b="1" i="1">
                        <a:effectLst/>
                        <a:latin typeface="Cambria Math" panose="02040503050406030204" pitchFamily="18" charset="0"/>
                        <a:ea typeface="Calibri" panose="020F0502020204030204" pitchFamily="34" charset="0"/>
                        <a:cs typeface="Gautami" panose="020B0502040204020203" pitchFamily="34" charset="0"/>
                      </a:rPr>
                      <m:t>𝟎</m:t>
                    </m:r>
                    <m:r>
                      <a:rPr lang="en-US" sz="1800" b="1">
                        <a:effectLst/>
                        <a:latin typeface="Cambria Math" panose="02040503050406030204" pitchFamily="18" charset="0"/>
                        <a:ea typeface="Calibri" panose="020F0502020204030204" pitchFamily="34" charset="0"/>
                        <a:cs typeface="Gautami" panose="020B0502040204020203" pitchFamily="34" charset="0"/>
                      </a:rPr>
                      <m:t>.</m:t>
                    </m:r>
                    <m:r>
                      <a:rPr lang="en-US" sz="1800" b="1" i="1">
                        <a:effectLst/>
                        <a:latin typeface="Cambria Math" panose="02040503050406030204" pitchFamily="18" charset="0"/>
                        <a:ea typeface="Calibri" panose="020F0502020204030204" pitchFamily="34" charset="0"/>
                        <a:cs typeface="Gautami" panose="020B0502040204020203" pitchFamily="34" charset="0"/>
                      </a:rPr>
                      <m:t>𝟏𝟎</m:t>
                    </m:r>
                    <m:r>
                      <a:rPr lang="en-US" sz="1800" b="1" i="1">
                        <a:effectLst/>
                        <a:latin typeface="Cambria Math" panose="02040503050406030204" pitchFamily="18" charset="0"/>
                        <a:ea typeface="Calibri" panose="020F0502020204030204" pitchFamily="34" charset="0"/>
                        <a:cs typeface="Gautami" panose="020B0502040204020203" pitchFamily="34" charset="0"/>
                      </a:rPr>
                      <m:t>𝒎</m:t>
                    </m:r>
                  </m:oMath>
                </a14:m>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absolute pressure </a:t>
                </a:r>
                <a14:m>
                  <m:oMath xmlns:m="http://schemas.openxmlformats.org/officeDocument/2006/math">
                    <m:r>
                      <a:rPr lang="en-US" sz="1800">
                        <a:effectLst/>
                        <a:latin typeface="Cambria Math" panose="02040503050406030204" pitchFamily="18" charset="0"/>
                        <a:ea typeface="Calibri" panose="020F0502020204030204" pitchFamily="34" charset="0"/>
                        <a:cs typeface="Gautami" panose="020B0502040204020203" pitchFamily="34" charset="0"/>
                      </a:rPr>
                      <m:t>= </m:t>
                    </m:r>
                  </m:oMath>
                </a14:m>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192.9 </a:t>
                </a:r>
                <a:r>
                  <a:rPr lang="en-US" dirty="0">
                    <a:latin typeface="Times New Roman" panose="02020603050405020304" pitchFamily="18" charset="0"/>
                    <a:ea typeface="Calibri" panose="020F0502020204030204" pitchFamily="34" charset="0"/>
                    <a:cs typeface="Times New Roman" panose="02020603050405020304" pitchFamily="18" charset="0"/>
                  </a:rPr>
                  <a:t>KPa</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u="sng" dirty="0">
                    <a:effectLst/>
                    <a:latin typeface="Times New Roman" panose="02020603050405020304" pitchFamily="18" charset="0"/>
                    <a:ea typeface="Calibri" panose="020F0502020204030204" pitchFamily="34" charset="0"/>
                    <a:cs typeface="Times New Roman" panose="02020603050405020304" pitchFamily="18" charset="0"/>
                  </a:rPr>
                  <a:t>case 6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driver hit to hard air bag(</a:t>
                </a:r>
                <a14:m>
                  <m:oMath xmlns:m="http://schemas.openxmlformats.org/officeDocument/2006/math">
                    <m:r>
                      <a:rPr lang="en-US" sz="1800" b="1" i="1">
                        <a:effectLst/>
                        <a:latin typeface="Cambria Math" panose="02040503050406030204" pitchFamily="18" charset="0"/>
                        <a:ea typeface="Calibri" panose="020F0502020204030204" pitchFamily="34" charset="0"/>
                        <a:cs typeface="Gautami" panose="020B0502040204020203" pitchFamily="34" charset="0"/>
                      </a:rPr>
                      <m:t>𝐝𝐞𝐟𝐨𝐫𝐦𝐚𝐭𝐢𝐨𝐧</m:t>
                    </m:r>
                    <m:r>
                      <a:rPr lang="en-US" sz="1800" b="1">
                        <a:effectLst/>
                        <a:latin typeface="Cambria Math" panose="02040503050406030204" pitchFamily="18" charset="0"/>
                        <a:ea typeface="Calibri" panose="020F0502020204030204" pitchFamily="34" charset="0"/>
                        <a:cs typeface="Gautami" panose="020B0502040204020203" pitchFamily="34" charset="0"/>
                      </a:rPr>
                      <m:t>=</m:t>
                    </m:r>
                    <m:r>
                      <a:rPr lang="en-US" sz="1800" b="1" i="1">
                        <a:effectLst/>
                        <a:latin typeface="Cambria Math" panose="02040503050406030204" pitchFamily="18" charset="0"/>
                        <a:ea typeface="Calibri" panose="020F0502020204030204" pitchFamily="34" charset="0"/>
                        <a:cs typeface="Gautami" panose="020B0502040204020203" pitchFamily="34" charset="0"/>
                      </a:rPr>
                      <m:t>𝟎</m:t>
                    </m:r>
                    <m:r>
                      <a:rPr lang="en-US" sz="1800" b="1">
                        <a:effectLst/>
                        <a:latin typeface="Cambria Math" panose="02040503050406030204" pitchFamily="18" charset="0"/>
                        <a:ea typeface="Calibri" panose="020F0502020204030204" pitchFamily="34" charset="0"/>
                        <a:cs typeface="Gautami" panose="020B0502040204020203" pitchFamily="34" charset="0"/>
                      </a:rPr>
                      <m:t>.</m:t>
                    </m:r>
                    <m:r>
                      <a:rPr lang="en-US" sz="1800" b="1" i="1">
                        <a:effectLst/>
                        <a:latin typeface="Cambria Math" panose="02040503050406030204" pitchFamily="18" charset="0"/>
                        <a:ea typeface="Calibri" panose="020F0502020204030204" pitchFamily="34" charset="0"/>
                        <a:cs typeface="Gautami" panose="020B0502040204020203" pitchFamily="34" charset="0"/>
                      </a:rPr>
                      <m:t>𝟎𝟏</m:t>
                    </m:r>
                    <m:r>
                      <a:rPr lang="en-US" sz="1800" b="1" i="1">
                        <a:effectLst/>
                        <a:latin typeface="Cambria Math" panose="02040503050406030204" pitchFamily="18" charset="0"/>
                        <a:ea typeface="Calibri" panose="020F0502020204030204" pitchFamily="34" charset="0"/>
                        <a:cs typeface="Gautami" panose="020B0502040204020203" pitchFamily="34" charset="0"/>
                      </a:rPr>
                      <m:t>𝒎</m:t>
                    </m:r>
                  </m:oMath>
                </a14:m>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absolute pressure </a:t>
                </a:r>
                <a14:m>
                  <m:oMath xmlns:m="http://schemas.openxmlformats.org/officeDocument/2006/math">
                    <m:r>
                      <a:rPr lang="en-US" sz="1800">
                        <a:solidFill>
                          <a:srgbClr val="FF0000"/>
                        </a:solidFill>
                        <a:effectLst/>
                        <a:latin typeface="Cambria Math" panose="02040503050406030204" pitchFamily="18" charset="0"/>
                        <a:ea typeface="Calibri" panose="020F0502020204030204" pitchFamily="34" charset="0"/>
                        <a:cs typeface="Gautami" panose="020B0502040204020203" pitchFamily="34" charset="0"/>
                      </a:rPr>
                      <m:t>= </m:t>
                    </m:r>
                  </m:oMath>
                </a14:m>
                <a:r>
                  <a:rPr lang="en-US" sz="18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1007.7 </a:t>
                </a:r>
                <a:r>
                  <a:rPr lang="en-US"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KPa</a:t>
                </a:r>
              </a:p>
            </p:txBody>
          </p:sp>
        </mc:Choice>
        <mc:Fallback xmlns="">
          <p:sp>
            <p:nvSpPr>
              <p:cNvPr id="5" name="Title 1">
                <a:extLst>
                  <a:ext uri="{FF2B5EF4-FFF2-40B4-BE49-F238E27FC236}">
                    <a16:creationId xmlns:a16="http://schemas.microsoft.com/office/drawing/2014/main" id="{C590D118-81F2-4FB7-BF6C-5DB47AFE9B18}"/>
                  </a:ext>
                </a:extLst>
              </p:cNvPr>
              <p:cNvSpPr>
                <a:spLocks noGrp="1" noRot="1" noChangeAspect="1" noMove="1" noResize="1" noEditPoints="1" noAdjustHandles="1" noChangeArrowheads="1" noChangeShapeType="1" noTextEdit="1"/>
              </p:cNvSpPr>
              <p:nvPr>
                <p:ph idx="1"/>
              </p:nvPr>
            </p:nvSpPr>
            <p:spPr>
              <a:xfrm>
                <a:off x="2589213" y="622300"/>
                <a:ext cx="8915400" cy="5542830"/>
              </a:xfrm>
              <a:blipFill>
                <a:blip r:embed="rId2"/>
                <a:stretch>
                  <a:fillRect l="-479" t="-550" b="-1100"/>
                </a:stretch>
              </a:blipFill>
            </p:spPr>
            <p:txBody>
              <a:bodyPr/>
              <a:lstStyle/>
              <a:p>
                <a:r>
                  <a:rPr lang="en-US">
                    <a:noFill/>
                  </a:rPr>
                  <a:t> </a:t>
                </a:r>
              </a:p>
            </p:txBody>
          </p:sp>
        </mc:Fallback>
      </mc:AlternateContent>
    </p:spTree>
    <p:extLst>
      <p:ext uri="{BB962C8B-B14F-4D97-AF65-F5344CB8AC3E}">
        <p14:creationId xmlns:p14="http://schemas.microsoft.com/office/powerpoint/2010/main" val="1441672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7C9CB-7842-4C82-99C5-7B3DB2BEB151}"/>
              </a:ext>
            </a:extLst>
          </p:cNvPr>
          <p:cNvSpPr>
            <a:spLocks noGrp="1"/>
          </p:cNvSpPr>
          <p:nvPr>
            <p:ph type="title"/>
          </p:nvPr>
        </p:nvSpPr>
        <p:spPr/>
        <p:txBody>
          <a:bodyPr>
            <a:normAutofit fontScale="90000"/>
          </a:bodyPr>
          <a:lstStyle/>
          <a:p>
            <a:pPr algn="ctr"/>
            <a:r>
              <a:rPr lang="en-US" sz="2400" b="1" dirty="0">
                <a:effectLst/>
                <a:latin typeface="Times New Roman" panose="02020603050405020304" pitchFamily="18" charset="0"/>
                <a:ea typeface="Arial Unicode MS"/>
              </a:rPr>
              <a:t>GRAPH </a:t>
            </a:r>
            <a:r>
              <a:rPr lang="en-US" sz="2400" b="1" dirty="0">
                <a:latin typeface="Times New Roman" panose="02020603050405020304" pitchFamily="18" charset="0"/>
                <a:ea typeface="Arial Unicode MS"/>
              </a:rPr>
              <a:t>BETWEEN </a:t>
            </a:r>
            <a:r>
              <a:rPr lang="en-US" sz="2400" b="1" dirty="0">
                <a:effectLst/>
                <a:latin typeface="Times New Roman" panose="02020603050405020304" pitchFamily="18" charset="0"/>
                <a:ea typeface="Arial Unicode MS"/>
              </a:rPr>
              <a:t>DEFORMATION OF AIR BAG VS PRESSURE INSIDE THE AIR BAG</a:t>
            </a:r>
            <a:br>
              <a:rPr lang="en-US" sz="1800" dirty="0">
                <a:effectLst/>
                <a:latin typeface="Times New Roman" panose="02020603050405020304" pitchFamily="18" charset="0"/>
                <a:ea typeface="Arial Unicode MS"/>
              </a:rPr>
            </a:br>
            <a:endParaRPr lang="en-US" dirty="0"/>
          </a:p>
        </p:txBody>
      </p:sp>
      <p:graphicFrame>
        <p:nvGraphicFramePr>
          <p:cNvPr id="7" name="Chart 6">
            <a:extLst>
              <a:ext uri="{FF2B5EF4-FFF2-40B4-BE49-F238E27FC236}">
                <a16:creationId xmlns:a16="http://schemas.microsoft.com/office/drawing/2014/main" id="{ED084C25-5A15-4FBE-ABA6-28487F74FD01}"/>
              </a:ext>
            </a:extLst>
          </p:cNvPr>
          <p:cNvGraphicFramePr/>
          <p:nvPr>
            <p:extLst>
              <p:ext uri="{D42A27DB-BD31-4B8C-83A1-F6EECF244321}">
                <p14:modId xmlns:p14="http://schemas.microsoft.com/office/powerpoint/2010/main" val="2643282799"/>
              </p:ext>
            </p:extLst>
          </p:nvPr>
        </p:nvGraphicFramePr>
        <p:xfrm>
          <a:off x="2592925" y="1823808"/>
          <a:ext cx="7425965" cy="441008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90251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181CC-D135-45E1-8FCD-10F2237FC656}"/>
              </a:ext>
            </a:extLst>
          </p:cNvPr>
          <p:cNvSpPr>
            <a:spLocks noGrp="1"/>
          </p:cNvSpPr>
          <p:nvPr>
            <p:ph type="title"/>
          </p:nvPr>
        </p:nvSpPr>
        <p:spPr/>
        <p:txBody>
          <a:bodyPr/>
          <a:lstStyle/>
          <a:p>
            <a:pPr algn="r"/>
            <a:r>
              <a:rPr lang="en-US" b="1" dirty="0">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86AC85E0-4D73-42FF-9E20-5A6134EC38E2}"/>
              </a:ext>
            </a:extLst>
          </p:cNvPr>
          <p:cNvSpPr>
            <a:spLocks noGrp="1"/>
          </p:cNvSpPr>
          <p:nvPr>
            <p:ph idx="1"/>
          </p:nvPr>
        </p:nvSpPr>
        <p:spPr>
          <a:xfrm>
            <a:off x="2589212" y="1452880"/>
            <a:ext cx="8915400" cy="4781010"/>
          </a:xfrm>
        </p:spPr>
        <p:txBody>
          <a:bodyPr>
            <a:normAutofit fontScale="92500" lnSpcReduction="10000"/>
          </a:bodyPr>
          <a:lstStyle/>
          <a:p>
            <a:pPr marL="0" indent="0" algn="just">
              <a:lnSpc>
                <a:spcPct val="110000"/>
              </a:lnSpc>
              <a:buNone/>
            </a:pPr>
            <a:r>
              <a:rPr lang="en-US" sz="1800" dirty="0">
                <a:solidFill>
                  <a:srgbClr val="000000"/>
                </a:solidFill>
                <a:effectLst/>
                <a:uFill>
                  <a:solidFill>
                    <a:srgbClr val="000000"/>
                  </a:solidFill>
                </a:uFill>
                <a:latin typeface="Times New Roman" panose="02020603050405020304" pitchFamily="18" charset="0"/>
                <a:ea typeface="Arial Unicode MS"/>
                <a:cs typeface="Arial Unicode MS"/>
              </a:rPr>
              <a:t>	The concept of this airbag system is </a:t>
            </a:r>
            <a:r>
              <a:rPr lang="ar-SA" sz="1800" dirty="0">
                <a:solidFill>
                  <a:srgbClr val="000000"/>
                </a:solidFill>
                <a:effectLst/>
                <a:uFill>
                  <a:solidFill>
                    <a:srgbClr val="000000"/>
                  </a:solidFill>
                </a:uFill>
                <a:latin typeface="Cambria" panose="02040503050406030204" pitchFamily="18" charset="0"/>
                <a:ea typeface="Arial Unicode MS"/>
                <a:cs typeface="Times New Roman" panose="02020603050405020304" pitchFamily="18" charset="0"/>
              </a:rPr>
              <a:t>“</a:t>
            </a:r>
            <a:r>
              <a:rPr lang="en-US" sz="1800" dirty="0">
                <a:solidFill>
                  <a:srgbClr val="000000"/>
                </a:solidFill>
                <a:effectLst/>
                <a:uFill>
                  <a:solidFill>
                    <a:srgbClr val="000000"/>
                  </a:solidFill>
                </a:uFill>
                <a:latin typeface="Times New Roman" panose="02020603050405020304" pitchFamily="18" charset="0"/>
                <a:ea typeface="Arial Unicode MS"/>
                <a:cs typeface="Arial Unicode MS"/>
              </a:rPr>
              <a:t>To reduce the injuries to a rider when impacting with an opposing vehicle in frontal collisions by absorbing rider kinetic energy and by reducing rider separation velocity from motorcycle in the forward direction.” With the help of the ANGLE sensor with an angle indicator and sense of the collision and the large frequency vibration for to open the air bag. Airbags in cars work by using the steering wheel and dash as a support with which to counter the force of the person being propelled forwards. On a scooter there is no such support, So by extending a large airbag upwards in just 0.04 seconds, the driver will be protected through a combination of the bag and the support of the vehicle/hard object they collide with. There is usage of the battery of bike for working system. The research will also include the working, construction, installation, and the problems regarding airbags. Some of the limitations perceived in deploying airbags are that two-wheeler riders are less likely to be in a fixed location with respect to the airbag at the point of impact and the lack of supporting surface. The nature of such impacts will be analyzed in the simulation for a proposed airbag system to estimate the head accelerations when the initial contact with the airbag is during the deployment phase.</a:t>
            </a:r>
          </a:p>
          <a:p>
            <a:pPr marL="0" indent="0" algn="just">
              <a:buNone/>
            </a:pPr>
            <a:endParaRPr lang="en-US" sz="1800" dirty="0">
              <a:solidFill>
                <a:srgbClr val="000000"/>
              </a:solidFill>
              <a:effectLst/>
              <a:uFill>
                <a:solidFill>
                  <a:srgbClr val="000000"/>
                </a:solidFill>
              </a:uFill>
              <a:latin typeface="Cambria" panose="02040503050406030204" pitchFamily="18" charset="0"/>
              <a:ea typeface="Arial Unicode MS"/>
              <a:cs typeface="Arial Unicode MS"/>
            </a:endParaRPr>
          </a:p>
          <a:p>
            <a:pPr marL="0" marR="92075" indent="0" algn="just">
              <a:lnSpc>
                <a:spcPct val="190000"/>
              </a:lnSpc>
              <a:spcBef>
                <a:spcPts val="690"/>
              </a:spcBef>
              <a:spcAft>
                <a:spcPts val="0"/>
              </a:spcAft>
              <a:buNone/>
            </a:pPr>
            <a:r>
              <a:rPr lang="en-US" sz="1800" b="1"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Keywords</a:t>
            </a:r>
            <a:r>
              <a:rPr lang="en-US" sz="1800"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 Airbag, Two-Wheeler Automotive, Impact, Design, Analysis, Injuries</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marL="0" indent="0">
              <a:buNone/>
            </a:pPr>
            <a:endParaRPr lang="en-US" dirty="0"/>
          </a:p>
        </p:txBody>
      </p:sp>
    </p:spTree>
    <p:extLst>
      <p:ext uri="{BB962C8B-B14F-4D97-AF65-F5344CB8AC3E}">
        <p14:creationId xmlns:p14="http://schemas.microsoft.com/office/powerpoint/2010/main" val="2236129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97ECC-0315-4797-8916-E868FAB9C6D5}"/>
              </a:ext>
            </a:extLst>
          </p:cNvPr>
          <p:cNvSpPr>
            <a:spLocks noGrp="1"/>
          </p:cNvSpPr>
          <p:nvPr>
            <p:ph type="title"/>
          </p:nvPr>
        </p:nvSpPr>
        <p:spPr/>
        <p:txBody>
          <a:bodyPr>
            <a:normAutofit/>
          </a:bodyPr>
          <a:lstStyle/>
          <a:p>
            <a:pPr marL="0" marR="0" algn="ctr">
              <a:spcBef>
                <a:spcPts val="0"/>
              </a:spcBef>
              <a:spcAft>
                <a:spcPts val="0"/>
              </a:spcAft>
            </a:pPr>
            <a:r>
              <a:rPr lang="en-US" b="1" dirty="0">
                <a:effectLst/>
                <a:latin typeface="Times New Roman" panose="02020603050405020304" pitchFamily="18" charset="0"/>
                <a:ea typeface="Arial Unicode MS"/>
              </a:rPr>
              <a:t>FINAL SIMULATION</a:t>
            </a:r>
            <a:endParaRPr lang="en-US" dirty="0">
              <a:effectLst/>
              <a:latin typeface="Times New Roman" panose="02020603050405020304" pitchFamily="18" charset="0"/>
              <a:ea typeface="Arial Unicode MS"/>
            </a:endParaRPr>
          </a:p>
        </p:txBody>
      </p:sp>
      <p:pic>
        <p:nvPicPr>
          <p:cNvPr id="5" name="Content Placeholder 4">
            <a:extLst>
              <a:ext uri="{FF2B5EF4-FFF2-40B4-BE49-F238E27FC236}">
                <a16:creationId xmlns:a16="http://schemas.microsoft.com/office/drawing/2014/main" id="{837C3125-C370-40A8-869D-5A5A9D4F06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67756" y="2133600"/>
            <a:ext cx="7158313" cy="3778250"/>
          </a:xfrm>
        </p:spPr>
      </p:pic>
    </p:spTree>
    <p:extLst>
      <p:ext uri="{BB962C8B-B14F-4D97-AF65-F5344CB8AC3E}">
        <p14:creationId xmlns:p14="http://schemas.microsoft.com/office/powerpoint/2010/main" val="2408564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AB8D9-F34E-4FF8-9D8F-3BC7CF8BC2A6}"/>
              </a:ext>
            </a:extLst>
          </p:cNvPr>
          <p:cNvSpPr>
            <a:spLocks noGrp="1"/>
          </p:cNvSpPr>
          <p:nvPr>
            <p:ph type="title"/>
          </p:nvPr>
        </p:nvSpPr>
        <p:spPr>
          <a:xfrm>
            <a:off x="2762429" y="2702658"/>
            <a:ext cx="8911687" cy="1280890"/>
          </a:xfrm>
        </p:spPr>
        <p:txBody>
          <a:bodyPr/>
          <a:lstStyle/>
          <a:p>
            <a:pPr algn="ctr"/>
            <a:r>
              <a:rPr lang="en-US" dirty="0">
                <a:latin typeface="Times New Roman" panose="02020603050405020304" pitchFamily="18" charset="0"/>
                <a:cs typeface="Times New Roman" panose="02020603050405020304" pitchFamily="18" charset="0"/>
              </a:rPr>
              <a:t>AIR BAG SYSTEM : TWO-WHEELER</a:t>
            </a:r>
            <a:endParaRPr lang="en-US" dirty="0"/>
          </a:p>
        </p:txBody>
      </p:sp>
      <p:sp>
        <p:nvSpPr>
          <p:cNvPr id="5" name="TextBox 4">
            <a:extLst>
              <a:ext uri="{FF2B5EF4-FFF2-40B4-BE49-F238E27FC236}">
                <a16:creationId xmlns:a16="http://schemas.microsoft.com/office/drawing/2014/main" id="{B9B99251-024F-4974-B205-7B75C3304D75}"/>
              </a:ext>
            </a:extLst>
          </p:cNvPr>
          <p:cNvSpPr txBox="1"/>
          <p:nvPr/>
        </p:nvSpPr>
        <p:spPr>
          <a:xfrm>
            <a:off x="2762429" y="589030"/>
            <a:ext cx="8568965" cy="1200329"/>
          </a:xfrm>
          <a:prstGeom prst="rect">
            <a:avLst/>
          </a:prstGeom>
          <a:noFill/>
        </p:spPr>
        <p:txBody>
          <a:bodyPr wrap="square" rtlCol="0">
            <a:spAutoFit/>
          </a:bodyPr>
          <a:lstStyle/>
          <a:p>
            <a:r>
              <a:rPr lang="en-US" sz="3600" b="1" u="sng" dirty="0">
                <a:latin typeface="Times New Roman" panose="02020603050405020304" pitchFamily="18" charset="0"/>
                <a:cs typeface="Times New Roman" panose="02020603050405020304" pitchFamily="18" charset="0"/>
              </a:rPr>
              <a:t>BUSSINESS PLAN AND COST SHEET</a:t>
            </a:r>
          </a:p>
          <a:p>
            <a:endParaRPr lang="en-US" sz="3600" b="1" u="sng" dirty="0"/>
          </a:p>
        </p:txBody>
      </p:sp>
    </p:spTree>
    <p:extLst>
      <p:ext uri="{BB962C8B-B14F-4D97-AF65-F5344CB8AC3E}">
        <p14:creationId xmlns:p14="http://schemas.microsoft.com/office/powerpoint/2010/main" val="1801548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9592566-69E4-4839-8CA0-C7C6FA0E84D6}"/>
              </a:ext>
            </a:extLst>
          </p:cNvPr>
          <p:cNvSpPr txBox="1"/>
          <p:nvPr/>
        </p:nvSpPr>
        <p:spPr>
          <a:xfrm>
            <a:off x="2601797" y="1082288"/>
            <a:ext cx="8696227" cy="54938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00" b="1" u="sng" dirty="0">
                <a:latin typeface="Times New Roman" panose="02020603050405020304" pitchFamily="18" charset="0"/>
                <a:cs typeface="Times New Roman" panose="02020603050405020304" pitchFamily="18" charset="0"/>
              </a:rPr>
              <a:t>THOUGHTS….!</a:t>
            </a:r>
          </a:p>
          <a:p>
            <a:endParaRPr lang="en-US" sz="12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pPr algn="just"/>
            <a:r>
              <a:rPr lang="en-US" sz="3300" dirty="0">
                <a:latin typeface="Times New Roman" panose="02020603050405020304" pitchFamily="18" charset="0"/>
                <a:cs typeface="Times New Roman" panose="02020603050405020304" pitchFamily="18" charset="0"/>
              </a:rPr>
              <a:t>Why should a two wheelers have safety ?</a:t>
            </a:r>
          </a:p>
          <a:p>
            <a:pPr algn="just"/>
            <a:endParaRPr lang="en-US" sz="3300" dirty="0">
              <a:latin typeface="Times New Roman" panose="02020603050405020304" pitchFamily="18" charset="0"/>
              <a:cs typeface="Times New Roman" panose="02020603050405020304" pitchFamily="18" charset="0"/>
            </a:endParaRPr>
          </a:p>
          <a:p>
            <a:pPr algn="just"/>
            <a:endParaRPr lang="en-US" sz="3300" dirty="0">
              <a:latin typeface="Times New Roman" panose="02020603050405020304" pitchFamily="18" charset="0"/>
              <a:cs typeface="Times New Roman" panose="02020603050405020304" pitchFamily="18" charset="0"/>
            </a:endParaRPr>
          </a:p>
          <a:p>
            <a:pPr algn="just"/>
            <a:r>
              <a:rPr lang="en-US" sz="3300" dirty="0">
                <a:latin typeface="Times New Roman" panose="02020603050405020304" pitchFamily="18" charset="0"/>
                <a:cs typeface="Times New Roman" panose="02020603050405020304" pitchFamily="18" charset="0"/>
              </a:rPr>
              <a:t>Are two wheelers life not so important ?</a:t>
            </a:r>
          </a:p>
          <a:p>
            <a:pPr algn="just"/>
            <a:endParaRPr lang="en-US" sz="3300" dirty="0">
              <a:latin typeface="Times New Roman" panose="02020603050405020304" pitchFamily="18" charset="0"/>
              <a:cs typeface="Times New Roman" panose="02020603050405020304" pitchFamily="18" charset="0"/>
            </a:endParaRPr>
          </a:p>
          <a:p>
            <a:pPr algn="just"/>
            <a:endParaRPr lang="en-US" sz="3300" dirty="0">
              <a:latin typeface="Times New Roman" panose="02020603050405020304" pitchFamily="18" charset="0"/>
              <a:cs typeface="Times New Roman" panose="02020603050405020304" pitchFamily="18" charset="0"/>
            </a:endParaRPr>
          </a:p>
          <a:p>
            <a:pPr algn="just"/>
            <a:r>
              <a:rPr lang="en-US" sz="3300" dirty="0">
                <a:latin typeface="Times New Roman" panose="02020603050405020304" pitchFamily="18" charset="0"/>
                <a:cs typeface="Times New Roman" panose="02020603050405020304" pitchFamily="18" charset="0"/>
              </a:rPr>
              <a:t>Personal Experience..!</a:t>
            </a:r>
          </a:p>
          <a:p>
            <a:pPr algn="just"/>
            <a:endParaRPr lang="en-US" sz="2200" dirty="0">
              <a:latin typeface="Times New Roman" panose="02020603050405020304" pitchFamily="18" charset="0"/>
              <a:cs typeface="Times New Roman" panose="02020603050405020304" pitchFamily="18" charset="0"/>
            </a:endParaRPr>
          </a:p>
          <a:p>
            <a:pPr algn="just"/>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4985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1D920A-BFB6-4AD0-BCA9-769E8B7309CA}"/>
              </a:ext>
            </a:extLst>
          </p:cNvPr>
          <p:cNvSpPr txBox="1"/>
          <p:nvPr/>
        </p:nvSpPr>
        <p:spPr>
          <a:xfrm>
            <a:off x="1981200" y="658164"/>
            <a:ext cx="8229600" cy="5591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323850" hangingPunct="0"/>
            <a:r>
              <a:rPr lang="en-US" sz="3300" b="1" u="sng" dirty="0">
                <a:solidFill>
                  <a:srgbClr val="000000"/>
                </a:solidFill>
                <a:latin typeface="Times New Roman"/>
                <a:ea typeface="Times New Roman"/>
                <a:cs typeface="Times New Roman"/>
                <a:sym typeface="Times New Roman"/>
              </a:rPr>
              <a:t>EXECUTION</a:t>
            </a:r>
          </a:p>
        </p:txBody>
      </p:sp>
      <p:sp>
        <p:nvSpPr>
          <p:cNvPr id="4" name="TextBox 3">
            <a:extLst>
              <a:ext uri="{FF2B5EF4-FFF2-40B4-BE49-F238E27FC236}">
                <a16:creationId xmlns:a16="http://schemas.microsoft.com/office/drawing/2014/main" id="{DFCB9EA3-479A-4082-AFE7-35A1370B1FE4}"/>
              </a:ext>
            </a:extLst>
          </p:cNvPr>
          <p:cNvSpPr txBox="1"/>
          <p:nvPr/>
        </p:nvSpPr>
        <p:spPr>
          <a:xfrm>
            <a:off x="8381604" y="6110868"/>
            <a:ext cx="2567370"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323850" hangingPunct="0"/>
            <a:r>
              <a:rPr lang="en-US" sz="2400" dirty="0"/>
              <a:t>Air Bag Module.</a:t>
            </a:r>
          </a:p>
        </p:txBody>
      </p:sp>
      <p:pic>
        <p:nvPicPr>
          <p:cNvPr id="1026" name="Picture 2" descr="What is the driver airbag module?">
            <a:extLst>
              <a:ext uri="{FF2B5EF4-FFF2-40B4-BE49-F238E27FC236}">
                <a16:creationId xmlns:a16="http://schemas.microsoft.com/office/drawing/2014/main" id="{45CC2B8F-EFB7-4D2E-9BE7-A1FC1EA1E4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26052" y="1635774"/>
            <a:ext cx="3122922" cy="197167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Diagram&#10;&#10;Description automatically generated">
            <a:extLst>
              <a:ext uri="{FF2B5EF4-FFF2-40B4-BE49-F238E27FC236}">
                <a16:creationId xmlns:a16="http://schemas.microsoft.com/office/drawing/2014/main" id="{2C75742D-9A32-4441-A59A-4E9CED53F6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1138" y="1688581"/>
            <a:ext cx="3511014" cy="1905000"/>
          </a:xfrm>
          <a:prstGeom prst="rect">
            <a:avLst/>
          </a:prstGeom>
        </p:spPr>
      </p:pic>
      <p:pic>
        <p:nvPicPr>
          <p:cNvPr id="8" name="Picture 7" descr="A picture containing electronics, adapter&#10;&#10;Description automatically generated">
            <a:extLst>
              <a:ext uri="{FF2B5EF4-FFF2-40B4-BE49-F238E27FC236}">
                <a16:creationId xmlns:a16="http://schemas.microsoft.com/office/drawing/2014/main" id="{648527B7-A2A2-4AB3-8D1A-49A5A6BB9F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0860" y="4392387"/>
            <a:ext cx="3391292" cy="1590007"/>
          </a:xfrm>
          <a:prstGeom prst="rect">
            <a:avLst/>
          </a:prstGeom>
        </p:spPr>
      </p:pic>
      <p:pic>
        <p:nvPicPr>
          <p:cNvPr id="10" name="Picture 9">
            <a:extLst>
              <a:ext uri="{FF2B5EF4-FFF2-40B4-BE49-F238E27FC236}">
                <a16:creationId xmlns:a16="http://schemas.microsoft.com/office/drawing/2014/main" id="{C975B542-6C95-441F-9B2C-5144960B7C5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23572" y="4328710"/>
            <a:ext cx="3025402" cy="1653684"/>
          </a:xfrm>
          <a:prstGeom prst="rect">
            <a:avLst/>
          </a:prstGeom>
        </p:spPr>
      </p:pic>
      <p:sp>
        <p:nvSpPr>
          <p:cNvPr id="13" name="TextBox 12">
            <a:extLst>
              <a:ext uri="{FF2B5EF4-FFF2-40B4-BE49-F238E27FC236}">
                <a16:creationId xmlns:a16="http://schemas.microsoft.com/office/drawing/2014/main" id="{32E063B8-BA7D-4F2B-AB7E-E72B809C06FB}"/>
              </a:ext>
            </a:extLst>
          </p:cNvPr>
          <p:cNvSpPr txBox="1"/>
          <p:nvPr/>
        </p:nvSpPr>
        <p:spPr>
          <a:xfrm>
            <a:off x="1745710" y="3607449"/>
            <a:ext cx="358187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323850" hangingPunct="0"/>
            <a:r>
              <a:rPr lang="en-US" sz="2400" dirty="0">
                <a:solidFill>
                  <a:srgbClr val="000000"/>
                </a:solidFill>
                <a:latin typeface="Times New Roman"/>
                <a:ea typeface="Times New Roman"/>
                <a:cs typeface="Times New Roman"/>
                <a:sym typeface="Times New Roman"/>
              </a:rPr>
              <a:t>Dashboard of Two-wheeler.</a:t>
            </a:r>
          </a:p>
        </p:txBody>
      </p:sp>
      <p:sp>
        <p:nvSpPr>
          <p:cNvPr id="15" name="TextBox 14">
            <a:extLst>
              <a:ext uri="{FF2B5EF4-FFF2-40B4-BE49-F238E27FC236}">
                <a16:creationId xmlns:a16="http://schemas.microsoft.com/office/drawing/2014/main" id="{999FE705-0A27-4E25-88CD-C397C2C73F98}"/>
              </a:ext>
            </a:extLst>
          </p:cNvPr>
          <p:cNvSpPr txBox="1"/>
          <p:nvPr/>
        </p:nvSpPr>
        <p:spPr>
          <a:xfrm>
            <a:off x="8203729" y="3735923"/>
            <a:ext cx="246508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323850" hangingPunct="0"/>
            <a:r>
              <a:rPr lang="en-US" sz="2400" dirty="0">
                <a:solidFill>
                  <a:srgbClr val="000000"/>
                </a:solidFill>
                <a:latin typeface="Times New Roman"/>
                <a:ea typeface="Times New Roman"/>
                <a:cs typeface="Times New Roman"/>
                <a:sym typeface="Times New Roman"/>
              </a:rPr>
              <a:t>Controlling unit.</a:t>
            </a:r>
          </a:p>
        </p:txBody>
      </p:sp>
      <p:sp>
        <p:nvSpPr>
          <p:cNvPr id="17" name="TextBox 16">
            <a:extLst>
              <a:ext uri="{FF2B5EF4-FFF2-40B4-BE49-F238E27FC236}">
                <a16:creationId xmlns:a16="http://schemas.microsoft.com/office/drawing/2014/main" id="{02482683-1D2A-42CF-B732-9E586619CB5F}"/>
              </a:ext>
            </a:extLst>
          </p:cNvPr>
          <p:cNvSpPr txBox="1"/>
          <p:nvPr/>
        </p:nvSpPr>
        <p:spPr>
          <a:xfrm>
            <a:off x="2317833" y="6069831"/>
            <a:ext cx="2437623"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defTabSz="323850" hangingPunct="0"/>
            <a:r>
              <a:rPr lang="en-US" sz="2400" dirty="0">
                <a:solidFill>
                  <a:srgbClr val="000000"/>
                </a:solidFill>
                <a:latin typeface="Times New Roman"/>
                <a:ea typeface="Times New Roman"/>
                <a:cs typeface="Times New Roman"/>
                <a:sym typeface="Times New Roman"/>
              </a:rPr>
              <a:t>Sensor inclusion.</a:t>
            </a:r>
          </a:p>
        </p:txBody>
      </p:sp>
    </p:spTree>
    <p:extLst>
      <p:ext uri="{BB962C8B-B14F-4D97-AF65-F5344CB8AC3E}">
        <p14:creationId xmlns:p14="http://schemas.microsoft.com/office/powerpoint/2010/main" val="1421914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3" grpId="0"/>
      <p:bldP spid="15" grpId="0"/>
      <p:bldP spid="1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AD9D5-5262-41C7-9884-0E658F214A73}"/>
              </a:ext>
            </a:extLst>
          </p:cNvPr>
          <p:cNvSpPr>
            <a:spLocks noGrp="1"/>
          </p:cNvSpPr>
          <p:nvPr>
            <p:ph type="title"/>
          </p:nvPr>
        </p:nvSpPr>
        <p:spPr/>
        <p:txBody>
          <a:bodyPr/>
          <a:lstStyle/>
          <a:p>
            <a:pPr algn="ctr"/>
            <a:r>
              <a:rPr lang="en-US" b="1" u="sng" dirty="0">
                <a:latin typeface="Times New Roman" panose="02020603050405020304" pitchFamily="18" charset="0"/>
                <a:cs typeface="Times New Roman" panose="02020603050405020304" pitchFamily="18" charset="0"/>
              </a:rPr>
              <a:t>DIFFERNTIATION.</a:t>
            </a:r>
          </a:p>
        </p:txBody>
      </p:sp>
      <p:sp>
        <p:nvSpPr>
          <p:cNvPr id="3" name="TextBox 2">
            <a:extLst>
              <a:ext uri="{FF2B5EF4-FFF2-40B4-BE49-F238E27FC236}">
                <a16:creationId xmlns:a16="http://schemas.microsoft.com/office/drawing/2014/main" id="{4184172C-8625-4464-B1BE-22FF075FA982}"/>
              </a:ext>
            </a:extLst>
          </p:cNvPr>
          <p:cNvSpPr txBox="1"/>
          <p:nvPr/>
        </p:nvSpPr>
        <p:spPr>
          <a:xfrm>
            <a:off x="2780907" y="2125559"/>
            <a:ext cx="7995950" cy="36061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323850" hangingPunct="0"/>
            <a:r>
              <a:rPr lang="en-US" sz="3300" dirty="0">
                <a:solidFill>
                  <a:srgbClr val="000000"/>
                </a:solidFill>
                <a:latin typeface="Times New Roman"/>
                <a:ea typeface="Times New Roman"/>
                <a:cs typeface="Times New Roman"/>
                <a:sym typeface="Times New Roman"/>
              </a:rPr>
              <a:t>Safety to Rider and vehicle.</a:t>
            </a:r>
          </a:p>
          <a:p>
            <a:pPr defTabSz="323850" hangingPunct="0"/>
            <a:endParaRPr lang="en-US" sz="3300" dirty="0"/>
          </a:p>
          <a:p>
            <a:pPr defTabSz="323850" hangingPunct="0"/>
            <a:endParaRPr lang="en-US" sz="3300" dirty="0"/>
          </a:p>
          <a:p>
            <a:pPr defTabSz="323850" hangingPunct="0"/>
            <a:r>
              <a:rPr lang="en-US" sz="3300" dirty="0">
                <a:solidFill>
                  <a:srgbClr val="000000"/>
                </a:solidFill>
                <a:latin typeface="Times New Roman"/>
                <a:ea typeface="Times New Roman"/>
                <a:cs typeface="Times New Roman"/>
                <a:sym typeface="Times New Roman"/>
              </a:rPr>
              <a:t>World class quality product.</a:t>
            </a:r>
          </a:p>
          <a:p>
            <a:pPr defTabSz="323850" hangingPunct="0"/>
            <a:endParaRPr lang="en-US" sz="3300" dirty="0"/>
          </a:p>
          <a:p>
            <a:pPr defTabSz="323850" hangingPunct="0"/>
            <a:endParaRPr lang="en-US" sz="3300" dirty="0"/>
          </a:p>
          <a:p>
            <a:pPr defTabSz="323850" hangingPunct="0"/>
            <a:r>
              <a:rPr lang="en-US" sz="3300" dirty="0">
                <a:solidFill>
                  <a:srgbClr val="000000"/>
                </a:solidFill>
                <a:latin typeface="Times New Roman"/>
                <a:ea typeface="Times New Roman"/>
                <a:cs typeface="Times New Roman"/>
              </a:rPr>
              <a:t>Hand making with advancements.</a:t>
            </a:r>
            <a:endParaRPr lang="en-US" sz="3300" dirty="0">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586961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790DF-085A-45C0-978C-F9BB107699E9}"/>
              </a:ext>
            </a:extLst>
          </p:cNvPr>
          <p:cNvSpPr>
            <a:spLocks noGrp="1"/>
          </p:cNvSpPr>
          <p:nvPr>
            <p:ph type="title"/>
          </p:nvPr>
        </p:nvSpPr>
        <p:spPr/>
        <p:txBody>
          <a:bodyPr/>
          <a:lstStyle/>
          <a:p>
            <a:pPr algn="ctr"/>
            <a:r>
              <a:rPr lang="en-US" b="1" u="sng" dirty="0">
                <a:latin typeface="Times New Roman" panose="02020603050405020304" pitchFamily="18" charset="0"/>
                <a:cs typeface="Times New Roman" panose="02020603050405020304" pitchFamily="18" charset="0"/>
              </a:rPr>
              <a:t>DIFFERNTIATION</a:t>
            </a:r>
            <a:endParaRPr lang="en-US" dirty="0"/>
          </a:p>
        </p:txBody>
      </p:sp>
      <p:sp>
        <p:nvSpPr>
          <p:cNvPr id="3" name="Content Placeholder 2">
            <a:extLst>
              <a:ext uri="{FF2B5EF4-FFF2-40B4-BE49-F238E27FC236}">
                <a16:creationId xmlns:a16="http://schemas.microsoft.com/office/drawing/2014/main" id="{89DA351C-DE7F-4FAE-A806-233E738E6665}"/>
              </a:ext>
            </a:extLst>
          </p:cNvPr>
          <p:cNvSpPr>
            <a:spLocks noGrp="1"/>
          </p:cNvSpPr>
          <p:nvPr>
            <p:ph idx="1"/>
          </p:nvPr>
        </p:nvSpPr>
        <p:spPr>
          <a:xfrm>
            <a:off x="1461708" y="1313235"/>
            <a:ext cx="8915400" cy="4920655"/>
          </a:xfrm>
        </p:spPr>
        <p:txBody>
          <a:bodyPr>
            <a:normAutofit/>
          </a:bodyPr>
          <a:lstStyle/>
          <a:p>
            <a:pPr>
              <a:lnSpc>
                <a:spcPct val="200000"/>
              </a:lnSpc>
            </a:pPr>
            <a:r>
              <a:rPr lang="en-US" sz="3300" dirty="0">
                <a:solidFill>
                  <a:srgbClr val="000000"/>
                </a:solidFill>
                <a:latin typeface="Times New Roman"/>
                <a:cs typeface="Times New Roman"/>
              </a:rPr>
              <a:t>Shutter mechanism</a:t>
            </a:r>
          </a:p>
          <a:p>
            <a:pPr>
              <a:lnSpc>
                <a:spcPct val="200000"/>
              </a:lnSpc>
            </a:pPr>
            <a:r>
              <a:rPr lang="en-US" sz="3300" dirty="0">
                <a:solidFill>
                  <a:srgbClr val="000000"/>
                </a:solidFill>
                <a:latin typeface="Times New Roman"/>
                <a:cs typeface="Times New Roman"/>
              </a:rPr>
              <a:t>Laser technology in sensors</a:t>
            </a:r>
          </a:p>
          <a:p>
            <a:pPr>
              <a:lnSpc>
                <a:spcPct val="200000"/>
              </a:lnSpc>
            </a:pPr>
            <a:r>
              <a:rPr lang="en-US" sz="3300" dirty="0">
                <a:solidFill>
                  <a:srgbClr val="000000"/>
                </a:solidFill>
                <a:latin typeface="Times New Roman"/>
                <a:cs typeface="Times New Roman"/>
              </a:rPr>
              <a:t>0.2 milliseconds</a:t>
            </a:r>
          </a:p>
          <a:p>
            <a:pPr marL="0" indent="0">
              <a:lnSpc>
                <a:spcPct val="200000"/>
              </a:lnSpc>
              <a:buNone/>
            </a:pPr>
            <a:endParaRPr lang="en-US" dirty="0"/>
          </a:p>
          <a:p>
            <a:pPr>
              <a:lnSpc>
                <a:spcPct val="200000"/>
              </a:lnSpc>
            </a:pPr>
            <a:endParaRPr lang="en-US" dirty="0"/>
          </a:p>
        </p:txBody>
      </p:sp>
      <p:pic>
        <p:nvPicPr>
          <p:cNvPr id="5" name="Picture 4" descr="Text&#10;&#10;Description automatically generated with low confidence">
            <a:extLst>
              <a:ext uri="{FF2B5EF4-FFF2-40B4-BE49-F238E27FC236}">
                <a16:creationId xmlns:a16="http://schemas.microsoft.com/office/drawing/2014/main" id="{E11A3482-FE44-4167-A76B-1B002B7385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7594" y="3330615"/>
            <a:ext cx="5768483" cy="3244772"/>
          </a:xfrm>
          <a:prstGeom prst="rect">
            <a:avLst/>
          </a:prstGeom>
        </p:spPr>
      </p:pic>
    </p:spTree>
    <p:extLst>
      <p:ext uri="{BB962C8B-B14F-4D97-AF65-F5344CB8AC3E}">
        <p14:creationId xmlns:p14="http://schemas.microsoft.com/office/powerpoint/2010/main" val="3818139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DEB0F474-997A-4FFB-8C08-AE78713BB9E3}"/>
              </a:ext>
            </a:extLst>
          </p:cNvPr>
          <p:cNvGraphicFramePr>
            <a:graphicFrameLocks noGrp="1"/>
          </p:cNvGraphicFramePr>
          <p:nvPr>
            <p:extLst>
              <p:ext uri="{D42A27DB-BD31-4B8C-83A1-F6EECF244321}">
                <p14:modId xmlns:p14="http://schemas.microsoft.com/office/powerpoint/2010/main" val="2363535281"/>
              </p:ext>
            </p:extLst>
          </p:nvPr>
        </p:nvGraphicFramePr>
        <p:xfrm>
          <a:off x="3979938" y="1880738"/>
          <a:ext cx="5868956" cy="4006881"/>
        </p:xfrm>
        <a:graphic>
          <a:graphicData uri="http://schemas.openxmlformats.org/drawingml/2006/table">
            <a:tbl>
              <a:tblPr firstRow="1" bandRow="1">
                <a:tableStyleId>{5940675A-B579-460E-94D1-54222C63F5DA}</a:tableStyleId>
              </a:tblPr>
              <a:tblGrid>
                <a:gridCol w="2934478">
                  <a:extLst>
                    <a:ext uri="{9D8B030D-6E8A-4147-A177-3AD203B41FA5}">
                      <a16:colId xmlns:a16="http://schemas.microsoft.com/office/drawing/2014/main" val="675909180"/>
                    </a:ext>
                  </a:extLst>
                </a:gridCol>
                <a:gridCol w="2934478">
                  <a:extLst>
                    <a:ext uri="{9D8B030D-6E8A-4147-A177-3AD203B41FA5}">
                      <a16:colId xmlns:a16="http://schemas.microsoft.com/office/drawing/2014/main" val="168449828"/>
                    </a:ext>
                  </a:extLst>
                </a:gridCol>
              </a:tblGrid>
              <a:tr h="629353">
                <a:tc>
                  <a:txBody>
                    <a:bodyPr/>
                    <a:lstStyle/>
                    <a:p>
                      <a:pPr algn="ctr"/>
                      <a:r>
                        <a:rPr lang="en-US" sz="2700" b="1" u="sng" dirty="0">
                          <a:latin typeface="Times New Roman" panose="02020603050405020304" pitchFamily="18" charset="0"/>
                          <a:cs typeface="Times New Roman" panose="02020603050405020304" pitchFamily="18" charset="0"/>
                        </a:rPr>
                        <a:t>Components</a:t>
                      </a:r>
                    </a:p>
                  </a:txBody>
                  <a:tcPr marL="45720" marR="45720" marT="22860" marB="22860"/>
                </a:tc>
                <a:tc>
                  <a:txBody>
                    <a:bodyPr/>
                    <a:lstStyle/>
                    <a:p>
                      <a:pPr algn="ctr"/>
                      <a:r>
                        <a:rPr lang="en-US" sz="2700" b="1" u="sng" dirty="0">
                          <a:latin typeface="Times New Roman" panose="02020603050405020304" pitchFamily="18" charset="0"/>
                          <a:cs typeface="Times New Roman" panose="02020603050405020304" pitchFamily="18" charset="0"/>
                        </a:rPr>
                        <a:t>Cost</a:t>
                      </a:r>
                    </a:p>
                  </a:txBody>
                  <a:tcPr marL="45720" marR="45720" marT="22860" marB="22860"/>
                </a:tc>
                <a:extLst>
                  <a:ext uri="{0D108BD9-81ED-4DB2-BD59-A6C34878D82A}">
                    <a16:rowId xmlns:a16="http://schemas.microsoft.com/office/drawing/2014/main" val="2021060627"/>
                  </a:ext>
                </a:extLst>
              </a:tr>
              <a:tr h="482504">
                <a:tc>
                  <a:txBody>
                    <a:bodyPr/>
                    <a:lstStyle/>
                    <a:p>
                      <a:pPr marL="0" marR="0" lvl="0" indent="0" algn="ctr" defTabSz="647700" eaLnBrk="1" fontAlgn="auto" latinLnBrk="0" hangingPunct="1">
                        <a:lnSpc>
                          <a:spcPct val="100000"/>
                        </a:lnSpc>
                        <a:spcBef>
                          <a:spcPts val="0"/>
                        </a:spcBef>
                        <a:spcAft>
                          <a:spcPts val="0"/>
                        </a:spcAft>
                        <a:buClrTx/>
                        <a:buSzTx/>
                        <a:buFontTx/>
                        <a:buNone/>
                        <a:tabLst/>
                        <a:defRPr/>
                      </a:pPr>
                      <a:r>
                        <a:rPr lang="en-US" sz="2000" dirty="0">
                          <a:latin typeface="Times New Roman" panose="02020603050405020304" pitchFamily="18" charset="0"/>
                          <a:cs typeface="Times New Roman" panose="02020603050405020304" pitchFamily="18" charset="0"/>
                        </a:rPr>
                        <a:t>vehicle</a:t>
                      </a:r>
                    </a:p>
                  </a:txBody>
                  <a:tcPr marL="45720" marR="45720" marT="22860" marB="22860"/>
                </a:tc>
                <a:tc>
                  <a:txBody>
                    <a:bodyPr/>
                    <a:lstStyle/>
                    <a:p>
                      <a:pPr algn="ctr"/>
                      <a:r>
                        <a:rPr lang="en-US" sz="2000" dirty="0">
                          <a:latin typeface="Times New Roman" panose="02020603050405020304" pitchFamily="18" charset="0"/>
                          <a:cs typeface="Times New Roman" panose="02020603050405020304" pitchFamily="18" charset="0"/>
                        </a:rPr>
                        <a:t>82300</a:t>
                      </a:r>
                    </a:p>
                  </a:txBody>
                  <a:tcPr marL="45720" marR="45720" marT="22860" marB="22860"/>
                </a:tc>
                <a:extLst>
                  <a:ext uri="{0D108BD9-81ED-4DB2-BD59-A6C34878D82A}">
                    <a16:rowId xmlns:a16="http://schemas.microsoft.com/office/drawing/2014/main" val="3866440273"/>
                  </a:ext>
                </a:extLst>
              </a:tr>
              <a:tr h="482504">
                <a:tc>
                  <a:txBody>
                    <a:bodyPr/>
                    <a:lstStyle/>
                    <a:p>
                      <a:pPr algn="ctr"/>
                      <a:r>
                        <a:rPr lang="en-US" sz="2000" dirty="0">
                          <a:latin typeface="Times New Roman" panose="02020603050405020304" pitchFamily="18" charset="0"/>
                          <a:cs typeface="Times New Roman" panose="02020603050405020304" pitchFamily="18" charset="0"/>
                        </a:rPr>
                        <a:t>Air bag</a:t>
                      </a:r>
                    </a:p>
                  </a:txBody>
                  <a:tcPr marL="45720" marR="45720" marT="22860" marB="22860"/>
                </a:tc>
                <a:tc>
                  <a:txBody>
                    <a:bodyPr/>
                    <a:lstStyle/>
                    <a:p>
                      <a:pPr algn="ctr"/>
                      <a:r>
                        <a:rPr lang="en-US" sz="2000" dirty="0">
                          <a:latin typeface="Times New Roman" panose="02020603050405020304" pitchFamily="18" charset="0"/>
                          <a:cs typeface="Times New Roman" panose="02020603050405020304" pitchFamily="18" charset="0"/>
                        </a:rPr>
                        <a:t>33519.67</a:t>
                      </a:r>
                    </a:p>
                  </a:txBody>
                  <a:tcPr marL="45720" marR="45720" marT="22860" marB="22860"/>
                </a:tc>
                <a:extLst>
                  <a:ext uri="{0D108BD9-81ED-4DB2-BD59-A6C34878D82A}">
                    <a16:rowId xmlns:a16="http://schemas.microsoft.com/office/drawing/2014/main" val="4232384868"/>
                  </a:ext>
                </a:extLst>
              </a:tr>
              <a:tr h="482504">
                <a:tc>
                  <a:txBody>
                    <a:bodyPr/>
                    <a:lstStyle/>
                    <a:p>
                      <a:pPr algn="ctr"/>
                      <a:r>
                        <a:rPr lang="en-US" sz="2000" dirty="0">
                          <a:latin typeface="Times New Roman" panose="02020603050405020304" pitchFamily="18" charset="0"/>
                          <a:cs typeface="Times New Roman" panose="02020603050405020304" pitchFamily="18" charset="0"/>
                        </a:rPr>
                        <a:t>Control Unit</a:t>
                      </a:r>
                    </a:p>
                  </a:txBody>
                  <a:tcPr marL="45720" marR="45720" marT="22860" marB="22860"/>
                </a:tc>
                <a:tc>
                  <a:txBody>
                    <a:bodyPr/>
                    <a:lstStyle/>
                    <a:p>
                      <a:pPr algn="ctr"/>
                      <a:r>
                        <a:rPr lang="en-US" sz="2000" dirty="0">
                          <a:latin typeface="Times New Roman" panose="02020603050405020304" pitchFamily="18" charset="0"/>
                          <a:cs typeface="Times New Roman" panose="02020603050405020304" pitchFamily="18" charset="0"/>
                        </a:rPr>
                        <a:t>11172.13</a:t>
                      </a:r>
                    </a:p>
                  </a:txBody>
                  <a:tcPr marL="45720" marR="45720" marT="22860" marB="22860"/>
                </a:tc>
                <a:extLst>
                  <a:ext uri="{0D108BD9-81ED-4DB2-BD59-A6C34878D82A}">
                    <a16:rowId xmlns:a16="http://schemas.microsoft.com/office/drawing/2014/main" val="1551423930"/>
                  </a:ext>
                </a:extLst>
              </a:tr>
              <a:tr h="482504">
                <a:tc>
                  <a:txBody>
                    <a:bodyPr/>
                    <a:lstStyle/>
                    <a:p>
                      <a:pPr algn="ctr"/>
                      <a:r>
                        <a:rPr lang="en-US" sz="2000" dirty="0">
                          <a:latin typeface="Times New Roman" panose="02020603050405020304" pitchFamily="18" charset="0"/>
                          <a:cs typeface="Times New Roman" panose="02020603050405020304" pitchFamily="18" charset="0"/>
                        </a:rPr>
                        <a:t>Inflator</a:t>
                      </a:r>
                    </a:p>
                  </a:txBody>
                  <a:tcPr marL="45720" marR="45720" marT="22860" marB="22860"/>
                </a:tc>
                <a:tc>
                  <a:txBody>
                    <a:bodyPr/>
                    <a:lstStyle/>
                    <a:p>
                      <a:pPr algn="ctr"/>
                      <a:r>
                        <a:rPr lang="en-US" sz="2000" dirty="0">
                          <a:latin typeface="Times New Roman" panose="02020603050405020304" pitchFamily="18" charset="0"/>
                          <a:cs typeface="Times New Roman" panose="02020603050405020304" pitchFamily="18" charset="0"/>
                        </a:rPr>
                        <a:t>1489.77</a:t>
                      </a:r>
                    </a:p>
                  </a:txBody>
                  <a:tcPr marL="45720" marR="45720" marT="22860" marB="22860"/>
                </a:tc>
                <a:extLst>
                  <a:ext uri="{0D108BD9-81ED-4DB2-BD59-A6C34878D82A}">
                    <a16:rowId xmlns:a16="http://schemas.microsoft.com/office/drawing/2014/main" val="806515777"/>
                  </a:ext>
                </a:extLst>
              </a:tr>
              <a:tr h="482504">
                <a:tc>
                  <a:txBody>
                    <a:bodyPr/>
                    <a:lstStyle/>
                    <a:p>
                      <a:pPr algn="ctr"/>
                      <a:r>
                        <a:rPr lang="en-US" sz="2000" dirty="0">
                          <a:latin typeface="Times New Roman" panose="02020603050405020304" pitchFamily="18" charset="0"/>
                          <a:cs typeface="Times New Roman" panose="02020603050405020304" pitchFamily="18" charset="0"/>
                        </a:rPr>
                        <a:t>Control module</a:t>
                      </a:r>
                    </a:p>
                  </a:txBody>
                  <a:tcPr marL="45720" marR="45720" marT="22860" marB="22860"/>
                </a:tc>
                <a:tc>
                  <a:txBody>
                    <a:bodyPr/>
                    <a:lstStyle/>
                    <a:p>
                      <a:pPr algn="ctr"/>
                      <a:r>
                        <a:rPr lang="en-US" sz="2000" dirty="0">
                          <a:latin typeface="Times New Roman" panose="02020603050405020304" pitchFamily="18" charset="0"/>
                          <a:cs typeface="Times New Roman" panose="02020603050405020304" pitchFamily="18" charset="0"/>
                        </a:rPr>
                        <a:t>29795.42</a:t>
                      </a:r>
                    </a:p>
                  </a:txBody>
                  <a:tcPr marL="45720" marR="45720" marT="22860" marB="22860"/>
                </a:tc>
                <a:extLst>
                  <a:ext uri="{0D108BD9-81ED-4DB2-BD59-A6C34878D82A}">
                    <a16:rowId xmlns:a16="http://schemas.microsoft.com/office/drawing/2014/main" val="1405690286"/>
                  </a:ext>
                </a:extLst>
              </a:tr>
              <a:tr h="482504">
                <a:tc>
                  <a:txBody>
                    <a:bodyPr/>
                    <a:lstStyle/>
                    <a:p>
                      <a:pPr algn="ctr"/>
                      <a:r>
                        <a:rPr lang="en-US" sz="2000" dirty="0">
                          <a:latin typeface="Times New Roman" panose="02020603050405020304" pitchFamily="18" charset="0"/>
                          <a:cs typeface="Times New Roman" panose="02020603050405020304" pitchFamily="18" charset="0"/>
                        </a:rPr>
                        <a:t>Smart Feature</a:t>
                      </a:r>
                    </a:p>
                  </a:txBody>
                  <a:tcPr marL="45720" marR="45720" marT="22860" marB="22860"/>
                </a:tc>
                <a:tc>
                  <a:txBody>
                    <a:bodyPr/>
                    <a:lstStyle/>
                    <a:p>
                      <a:pPr algn="ctr"/>
                      <a:r>
                        <a:rPr lang="en-US" sz="2000" dirty="0">
                          <a:latin typeface="Times New Roman" panose="02020603050405020304" pitchFamily="18" charset="0"/>
                          <a:cs typeface="Times New Roman" panose="02020603050405020304" pitchFamily="18" charset="0"/>
                        </a:rPr>
                        <a:t>1000</a:t>
                      </a:r>
                    </a:p>
                  </a:txBody>
                  <a:tcPr marL="45720" marR="45720" marT="22860" marB="22860"/>
                </a:tc>
                <a:extLst>
                  <a:ext uri="{0D108BD9-81ED-4DB2-BD59-A6C34878D82A}">
                    <a16:rowId xmlns:a16="http://schemas.microsoft.com/office/drawing/2014/main" val="3987440112"/>
                  </a:ext>
                </a:extLst>
              </a:tr>
              <a:tr h="482504">
                <a:tc>
                  <a:txBody>
                    <a:bodyPr/>
                    <a:lstStyle/>
                    <a:p>
                      <a:pPr algn="ctr"/>
                      <a:r>
                        <a:rPr lang="en-US" sz="2000" u="sng" dirty="0">
                          <a:latin typeface="Times New Roman" panose="02020603050405020304" pitchFamily="18" charset="0"/>
                          <a:cs typeface="Times New Roman" panose="02020603050405020304" pitchFamily="18" charset="0"/>
                        </a:rPr>
                        <a:t>Total Cost</a:t>
                      </a:r>
                    </a:p>
                  </a:txBody>
                  <a:tcPr marL="45720" marR="45720" marT="22860" marB="22860"/>
                </a:tc>
                <a:tc>
                  <a:txBody>
                    <a:bodyPr/>
                    <a:lstStyle/>
                    <a:p>
                      <a:pPr algn="ctr"/>
                      <a:r>
                        <a:rPr lang="en-US" sz="2000" u="sng" dirty="0">
                          <a:latin typeface="Times New Roman" panose="02020603050405020304" pitchFamily="18" charset="0"/>
                          <a:cs typeface="Times New Roman" panose="02020603050405020304" pitchFamily="18" charset="0"/>
                        </a:rPr>
                        <a:t>159276/-</a:t>
                      </a:r>
                    </a:p>
                  </a:txBody>
                  <a:tcPr marL="45720" marR="45720" marT="22860" marB="22860"/>
                </a:tc>
                <a:extLst>
                  <a:ext uri="{0D108BD9-81ED-4DB2-BD59-A6C34878D82A}">
                    <a16:rowId xmlns:a16="http://schemas.microsoft.com/office/drawing/2014/main" val="2474422726"/>
                  </a:ext>
                </a:extLst>
              </a:tr>
            </a:tbl>
          </a:graphicData>
        </a:graphic>
      </p:graphicFrame>
      <p:sp>
        <p:nvSpPr>
          <p:cNvPr id="4" name="TextBox 3">
            <a:extLst>
              <a:ext uri="{FF2B5EF4-FFF2-40B4-BE49-F238E27FC236}">
                <a16:creationId xmlns:a16="http://schemas.microsoft.com/office/drawing/2014/main" id="{EFDE6D74-3529-4590-B396-6636E5CB454B}"/>
              </a:ext>
            </a:extLst>
          </p:cNvPr>
          <p:cNvSpPr txBox="1"/>
          <p:nvPr/>
        </p:nvSpPr>
        <p:spPr>
          <a:xfrm>
            <a:off x="3373448" y="667734"/>
            <a:ext cx="7081935" cy="6052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323850" hangingPunct="0"/>
            <a:r>
              <a:rPr lang="en-US" sz="3600" b="1" u="sng" dirty="0">
                <a:solidFill>
                  <a:srgbClr val="000000"/>
                </a:solidFill>
                <a:latin typeface="Times New Roman"/>
                <a:ea typeface="Times New Roman"/>
                <a:cs typeface="Times New Roman"/>
                <a:sym typeface="Times New Roman"/>
              </a:rPr>
              <a:t>COST SHEET</a:t>
            </a:r>
          </a:p>
        </p:txBody>
      </p:sp>
      <p:pic>
        <p:nvPicPr>
          <p:cNvPr id="6" name="Picture 5">
            <a:extLst>
              <a:ext uri="{FF2B5EF4-FFF2-40B4-BE49-F238E27FC236}">
                <a16:creationId xmlns:a16="http://schemas.microsoft.com/office/drawing/2014/main" id="{42EED3E1-C570-4C08-B05D-3DEA10201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6992" y="3088912"/>
            <a:ext cx="1413145" cy="1860160"/>
          </a:xfrm>
          <a:prstGeom prst="rect">
            <a:avLst/>
          </a:prstGeom>
        </p:spPr>
      </p:pic>
    </p:spTree>
    <p:extLst>
      <p:ext uri="{BB962C8B-B14F-4D97-AF65-F5344CB8AC3E}">
        <p14:creationId xmlns:p14="http://schemas.microsoft.com/office/powerpoint/2010/main" val="2436576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35DBD-74D8-46FF-A59D-30782A2F9C72}"/>
              </a:ext>
            </a:extLst>
          </p:cNvPr>
          <p:cNvSpPr>
            <a:spLocks noGrp="1"/>
          </p:cNvSpPr>
          <p:nvPr>
            <p:ph type="title"/>
          </p:nvPr>
        </p:nvSpPr>
        <p:spPr>
          <a:xfrm>
            <a:off x="2592925" y="118272"/>
            <a:ext cx="8911687" cy="1280890"/>
          </a:xfrm>
        </p:spPr>
        <p:txBody>
          <a:bodyPr>
            <a:normAutofit/>
          </a:bodyPr>
          <a:lstStyle/>
          <a:p>
            <a:r>
              <a:rPr lang="en-US" sz="2400" b="1"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CONCLUSIONS AND FUTURE SCOPE</a:t>
            </a:r>
            <a:br>
              <a:rPr lang="en-US" sz="24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rPr>
            </a:br>
            <a:endParaRPr lang="en-US" sz="2400" dirty="0"/>
          </a:p>
        </p:txBody>
      </p:sp>
      <p:sp>
        <p:nvSpPr>
          <p:cNvPr id="3" name="Content Placeholder 2">
            <a:extLst>
              <a:ext uri="{FF2B5EF4-FFF2-40B4-BE49-F238E27FC236}">
                <a16:creationId xmlns:a16="http://schemas.microsoft.com/office/drawing/2014/main" id="{FFF41174-DEA4-46BF-BD85-7F33FFD2BE50}"/>
              </a:ext>
            </a:extLst>
          </p:cNvPr>
          <p:cNvSpPr>
            <a:spLocks noGrp="1"/>
          </p:cNvSpPr>
          <p:nvPr>
            <p:ph idx="1"/>
          </p:nvPr>
        </p:nvSpPr>
        <p:spPr>
          <a:xfrm>
            <a:off x="2589212" y="953311"/>
            <a:ext cx="8915400" cy="4957911"/>
          </a:xfrm>
        </p:spPr>
        <p:txBody>
          <a:bodyPr/>
          <a:lstStyle/>
          <a:p>
            <a:pPr>
              <a:lnSpc>
                <a:spcPct val="250000"/>
              </a:lnSpc>
            </a:pPr>
            <a:r>
              <a:rPr lang="en-US" spc="-5" dirty="0">
                <a:solidFill>
                  <a:srgbClr val="000000"/>
                </a:solidFill>
                <a:latin typeface="Times New Roman" panose="02020603050405020304" pitchFamily="18" charset="0"/>
              </a:rPr>
              <a:t>With this we can conclude that the pressure inside the airbag must be greater than the 124.2KPa.</a:t>
            </a:r>
          </a:p>
          <a:p>
            <a:pPr>
              <a:lnSpc>
                <a:spcPct val="250000"/>
              </a:lnSpc>
            </a:pPr>
            <a:r>
              <a:rPr lang="en-US" spc="-5" dirty="0">
                <a:solidFill>
                  <a:srgbClr val="000000"/>
                </a:solidFill>
                <a:latin typeface="Times New Roman" panose="02020603050405020304" pitchFamily="18" charset="0"/>
              </a:rPr>
              <a:t>Pressure inside the air bag must be less than 1007.7 KPa.</a:t>
            </a:r>
          </a:p>
          <a:p>
            <a:pPr>
              <a:lnSpc>
                <a:spcPct val="250000"/>
              </a:lnSpc>
            </a:pPr>
            <a:r>
              <a:rPr lang="en-US" spc="-5" dirty="0">
                <a:solidFill>
                  <a:srgbClr val="000000"/>
                </a:solidFill>
                <a:latin typeface="Times New Roman" panose="02020603050405020304" pitchFamily="18" charset="0"/>
              </a:rPr>
              <a:t>Two-wheeler death rate will shoot south side by 8% (E).</a:t>
            </a:r>
          </a:p>
          <a:p>
            <a:pPr>
              <a:lnSpc>
                <a:spcPct val="250000"/>
              </a:lnSpc>
            </a:pPr>
            <a:r>
              <a:rPr lang="en-US" spc="-5" dirty="0">
                <a:solidFill>
                  <a:srgbClr val="000000"/>
                </a:solidFill>
                <a:latin typeface="Times New Roman" panose="02020603050405020304" pitchFamily="18" charset="0"/>
              </a:rPr>
              <a:t>We save the upcoming generation of nation India.</a:t>
            </a:r>
          </a:p>
          <a:p>
            <a:pPr marL="0" indent="0">
              <a:buNone/>
            </a:pPr>
            <a:endParaRPr lang="en-US" spc="-5"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1303335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B9191DA4-B548-4BA6-9F12-A4A4A35CE7C2}"/>
              </a:ext>
            </a:extLst>
          </p:cNvPr>
          <p:cNvSpPr>
            <a:spLocks noGrp="1"/>
          </p:cNvSpPr>
          <p:nvPr>
            <p:ph type="title"/>
          </p:nvPr>
        </p:nvSpPr>
        <p:spPr/>
        <p:txBody>
          <a:bodyPr/>
          <a:lstStyle/>
          <a:p>
            <a:r>
              <a:rPr lang="en-US" sz="3600" b="1" dirty="0">
                <a:effectLst/>
                <a:latin typeface="Times New Roman" panose="02020603050405020304" pitchFamily="18" charset="0"/>
                <a:ea typeface="Arial Unicode MS"/>
                <a:cs typeface="Times New Roman" panose="02020603050405020304" pitchFamily="18" charset="0"/>
              </a:rPr>
              <a:t>REFERENCES</a:t>
            </a:r>
            <a:endParaRPr lang="en-US" b="1" dirty="0">
              <a:latin typeface="Times New Roman" panose="02020603050405020304" pitchFamily="18"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70A8BCF5-C730-4CB8-9280-65BD34E013C0}"/>
              </a:ext>
            </a:extLst>
          </p:cNvPr>
          <p:cNvSpPr>
            <a:spLocks noGrp="1"/>
          </p:cNvSpPr>
          <p:nvPr>
            <p:ph idx="1"/>
          </p:nvPr>
        </p:nvSpPr>
        <p:spPr>
          <a:xfrm>
            <a:off x="2309567" y="2045616"/>
            <a:ext cx="9195045" cy="3865606"/>
          </a:xfrm>
        </p:spPr>
        <p:txBody>
          <a:bodyPr>
            <a:normAutofit/>
          </a:bodyPr>
          <a:lstStyle/>
          <a:p>
            <a:pPr marL="57150" marR="96520" indent="0" algn="just">
              <a:lnSpc>
                <a:spcPct val="115000"/>
              </a:lnSpc>
              <a:spcBef>
                <a:spcPts val="410"/>
              </a:spcBef>
              <a:spcAft>
                <a:spcPts val="0"/>
              </a:spcAft>
              <a:buNone/>
            </a:pPr>
            <a:r>
              <a:rPr lang="en-US" sz="1800"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[1] Honda Develops, “World’s First Production Motorcycle Airbag System” September 8, 2005 - Honda Motor Co., Ltd</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marL="57150" marR="96520" indent="0" algn="just">
              <a:lnSpc>
                <a:spcPct val="115000"/>
              </a:lnSpc>
              <a:spcBef>
                <a:spcPts val="410"/>
              </a:spcBef>
              <a:spcAft>
                <a:spcPts val="0"/>
              </a:spcAft>
              <a:buNone/>
            </a:pPr>
            <a:r>
              <a:rPr lang="en-US" sz="1800"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[2] S. Mukherjee, A. Chawla, Jayant </a:t>
            </a:r>
            <a:r>
              <a:rPr lang="en-US" sz="1800" spc="-5" dirty="0" err="1">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Jangra</a:t>
            </a:r>
            <a:r>
              <a:rPr lang="en-US" sz="1800"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 “Studies for Motorcycle Airbags” Transportation</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marL="0" marR="96520" indent="0" algn="just">
              <a:lnSpc>
                <a:spcPct val="115000"/>
              </a:lnSpc>
              <a:spcBef>
                <a:spcPts val="410"/>
              </a:spcBef>
              <a:spcAft>
                <a:spcPts val="0"/>
              </a:spcAft>
              <a:buNone/>
            </a:pPr>
            <a:r>
              <a:rPr lang="en-US" sz="1800"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      research and Injury prevention program. Indian Institute of Technology New Delhi 110016.</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marL="57150" marR="96520" indent="0" algn="just">
              <a:lnSpc>
                <a:spcPct val="115000"/>
              </a:lnSpc>
              <a:spcBef>
                <a:spcPts val="410"/>
              </a:spcBef>
              <a:spcAft>
                <a:spcPts val="0"/>
              </a:spcAft>
              <a:buNone/>
            </a:pPr>
            <a:r>
              <a:rPr lang="en-US" sz="1800"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[3] Joseph S. Merola, a chemistry professor and associate dean of the College of Arts and       Sciences at Virginia Tech, offers this explanation.</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marL="57150" marR="96520" indent="0" algn="just">
              <a:lnSpc>
                <a:spcPct val="115000"/>
              </a:lnSpc>
              <a:spcBef>
                <a:spcPts val="410"/>
              </a:spcBef>
              <a:spcAft>
                <a:spcPts val="0"/>
              </a:spcAft>
              <a:buNone/>
            </a:pPr>
            <a:r>
              <a:rPr lang="en-US" sz="1800"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[4] R. </a:t>
            </a:r>
            <a:r>
              <a:rPr lang="en-US" sz="1800" spc="-5" dirty="0" err="1">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Capitani</a:t>
            </a:r>
            <a:r>
              <a:rPr lang="en-US" sz="1800"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 and S.S </a:t>
            </a:r>
            <a:r>
              <a:rPr lang="en-US" sz="1800" spc="-5" dirty="0" err="1">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Pellari</a:t>
            </a:r>
            <a:r>
              <a:rPr lang="en-US" sz="1800"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 R </a:t>
            </a:r>
            <a:r>
              <a:rPr lang="en-US" sz="1800" spc="-5" dirty="0" err="1">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Lavezzi</a:t>
            </a:r>
            <a:r>
              <a:rPr lang="en-US" sz="1800"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 Brembo “Design and numerical evaluation of an airbag    jacket for motorcycle”, 25, 24035(BG) Italy.</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marL="0" marR="96520" indent="0" algn="just">
              <a:lnSpc>
                <a:spcPct val="115000"/>
              </a:lnSpc>
              <a:spcBef>
                <a:spcPts val="410"/>
              </a:spcBef>
              <a:spcAft>
                <a:spcPts val="0"/>
              </a:spcAft>
              <a:buNone/>
            </a:pPr>
            <a:r>
              <a:rPr lang="en-US" sz="1800" spc="-5" dirty="0">
                <a:solidFill>
                  <a:srgbClr val="000000"/>
                </a:solidFill>
                <a:effectLst/>
                <a:uFill>
                  <a:solidFill>
                    <a:srgbClr val="000000"/>
                  </a:solidFill>
                </a:uFill>
                <a:latin typeface="Times New Roman" panose="02020603050405020304" pitchFamily="18" charset="0"/>
                <a:ea typeface="Cambria" panose="02040503050406030204" pitchFamily="18" charset="0"/>
                <a:cs typeface="Cambria" panose="02040503050406030204" pitchFamily="18" charset="0"/>
              </a:rPr>
              <a:t>[5] THE AIRBAG SYSTEM FOR 2-WHEELER VEHICLE SYSTEM BY Rishikesh H. Tike, Prof. Mukesh   C. Chaudhari.</a:t>
            </a:r>
            <a:endParaRPr lang="en-US" sz="1800" spc="-5"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marL="0" indent="0">
              <a:buNone/>
            </a:pPr>
            <a:endParaRPr lang="en-US" dirty="0"/>
          </a:p>
        </p:txBody>
      </p:sp>
    </p:spTree>
    <p:extLst>
      <p:ext uri="{BB962C8B-B14F-4D97-AF65-F5344CB8AC3E}">
        <p14:creationId xmlns:p14="http://schemas.microsoft.com/office/powerpoint/2010/main" val="3007816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ransport, motorcycle&#10;&#10;Description automatically generated">
            <a:extLst>
              <a:ext uri="{FF2B5EF4-FFF2-40B4-BE49-F238E27FC236}">
                <a16:creationId xmlns:a16="http://schemas.microsoft.com/office/drawing/2014/main" id="{59E797B9-D0BB-4004-A289-4A188238EF69}"/>
              </a:ext>
            </a:extLst>
          </p:cNvPr>
          <p:cNvPicPr>
            <a:picLocks noChangeAspect="1"/>
          </p:cNvPicPr>
          <p:nvPr/>
        </p:nvPicPr>
        <p:blipFill>
          <a:blip r:embed="rId2">
            <a:alphaModFix amt="4000"/>
            <a:extLst>
              <a:ext uri="{28A0092B-C50C-407E-A947-70E740481C1C}">
                <a14:useLocalDpi xmlns:a14="http://schemas.microsoft.com/office/drawing/2010/main" val="0"/>
              </a:ext>
            </a:extLst>
          </a:blip>
          <a:stretch>
            <a:fillRect/>
          </a:stretch>
        </p:blipFill>
        <p:spPr>
          <a:xfrm>
            <a:off x="0" y="0"/>
            <a:ext cx="12191665" cy="6858000"/>
          </a:xfrm>
          <a:prstGeom prst="rect">
            <a:avLst/>
          </a:prstGeom>
        </p:spPr>
      </p:pic>
      <p:sp>
        <p:nvSpPr>
          <p:cNvPr id="5" name="TextBox 4">
            <a:extLst>
              <a:ext uri="{FF2B5EF4-FFF2-40B4-BE49-F238E27FC236}">
                <a16:creationId xmlns:a16="http://schemas.microsoft.com/office/drawing/2014/main" id="{11FE63E7-A888-482B-B752-F75CF9B3557E}"/>
              </a:ext>
            </a:extLst>
          </p:cNvPr>
          <p:cNvSpPr txBox="1"/>
          <p:nvPr/>
        </p:nvSpPr>
        <p:spPr>
          <a:xfrm>
            <a:off x="4124960" y="2659559"/>
            <a:ext cx="4958080" cy="769441"/>
          </a:xfrm>
          <a:prstGeom prst="rect">
            <a:avLst/>
          </a:prstGeom>
          <a:noFill/>
        </p:spPr>
        <p:txBody>
          <a:bodyPr wrap="square" rtlCol="0">
            <a:spAutoFit/>
          </a:bodyPr>
          <a:lstStyle/>
          <a:p>
            <a:r>
              <a:rPr lang="en-US" sz="4400" b="1" dirty="0">
                <a:latin typeface="Times New Roman" panose="02020603050405020304" pitchFamily="18" charset="0"/>
                <a:cs typeface="Times New Roman" panose="02020603050405020304" pitchFamily="18" charset="0"/>
              </a:rPr>
              <a:t>VIDEO PITCH</a:t>
            </a:r>
          </a:p>
        </p:txBody>
      </p:sp>
    </p:spTree>
    <p:extLst>
      <p:ext uri="{BB962C8B-B14F-4D97-AF65-F5344CB8AC3E}">
        <p14:creationId xmlns:p14="http://schemas.microsoft.com/office/powerpoint/2010/main" val="1552105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E6678-8050-4176-91B0-C19FE6A714B1}"/>
              </a:ext>
            </a:extLst>
          </p:cNvPr>
          <p:cNvSpPr>
            <a:spLocks noGrp="1"/>
          </p:cNvSpPr>
          <p:nvPr>
            <p:ph type="title"/>
          </p:nvPr>
        </p:nvSpPr>
        <p:spPr>
          <a:xfrm>
            <a:off x="2592925" y="280568"/>
            <a:ext cx="8911687" cy="666210"/>
          </a:xfrm>
        </p:spPr>
        <p:txBody>
          <a:bodyPr>
            <a:normAutofit/>
          </a:bodyPr>
          <a:lstStyle/>
          <a:p>
            <a:pPr algn="r"/>
            <a:r>
              <a:rPr lang="de-DE" b="1" dirty="0">
                <a:effectLst/>
                <a:latin typeface="Book Antiqua" panose="02040602050305030304" pitchFamily="18" charset="0"/>
                <a:ea typeface="Arial Unicode MS"/>
                <a:cs typeface="Times New Roman" panose="02020603050405020304" pitchFamily="18" charset="0"/>
              </a:rPr>
              <a:t>INTRODUCTION</a:t>
            </a:r>
            <a:endParaRPr lang="en-US" dirty="0"/>
          </a:p>
        </p:txBody>
      </p:sp>
      <p:sp>
        <p:nvSpPr>
          <p:cNvPr id="3" name="Content Placeholder 2">
            <a:extLst>
              <a:ext uri="{FF2B5EF4-FFF2-40B4-BE49-F238E27FC236}">
                <a16:creationId xmlns:a16="http://schemas.microsoft.com/office/drawing/2014/main" id="{521659E6-DDF3-4868-8C29-4B67812E4C86}"/>
              </a:ext>
            </a:extLst>
          </p:cNvPr>
          <p:cNvSpPr>
            <a:spLocks noGrp="1"/>
          </p:cNvSpPr>
          <p:nvPr>
            <p:ph idx="1"/>
          </p:nvPr>
        </p:nvSpPr>
        <p:spPr>
          <a:xfrm>
            <a:off x="2589212" y="1290320"/>
            <a:ext cx="8915400" cy="4620902"/>
          </a:xfrm>
        </p:spPr>
        <p:txBody>
          <a:bodyPr/>
          <a:lstStyle/>
          <a:p>
            <a:pPr>
              <a:lnSpc>
                <a:spcPct val="200000"/>
              </a:lnSpc>
            </a:pPr>
            <a:r>
              <a:rPr lang="en-US" sz="2400" dirty="0">
                <a:solidFill>
                  <a:srgbClr val="1F2021"/>
                </a:solidFill>
                <a:latin typeface="Times New Roman" panose="02020603050405020304" pitchFamily="18" charset="0"/>
              </a:rPr>
              <a:t>First Introduced in four-wheeler</a:t>
            </a:r>
          </a:p>
          <a:p>
            <a:pPr>
              <a:lnSpc>
                <a:spcPct val="200000"/>
              </a:lnSpc>
            </a:pPr>
            <a:r>
              <a:rPr lang="en-US" sz="2400" dirty="0">
                <a:solidFill>
                  <a:srgbClr val="1F2021"/>
                </a:solidFill>
                <a:latin typeface="Times New Roman" panose="02020603050405020304" pitchFamily="18" charset="0"/>
              </a:rPr>
              <a:t>Reduce the injury to rider</a:t>
            </a:r>
          </a:p>
          <a:p>
            <a:pPr>
              <a:lnSpc>
                <a:spcPct val="200000"/>
              </a:lnSpc>
            </a:pPr>
            <a:r>
              <a:rPr lang="en-US" sz="2400" dirty="0">
                <a:solidFill>
                  <a:srgbClr val="1F2021"/>
                </a:solidFill>
                <a:latin typeface="Times New Roman" panose="02020603050405020304" pitchFamily="18" charset="0"/>
              </a:rPr>
              <a:t>Crash sensor</a:t>
            </a:r>
          </a:p>
          <a:p>
            <a:pPr>
              <a:lnSpc>
                <a:spcPct val="200000"/>
              </a:lnSpc>
            </a:pPr>
            <a:r>
              <a:rPr lang="en-US" sz="2400" dirty="0">
                <a:solidFill>
                  <a:srgbClr val="1F2021"/>
                </a:solidFill>
                <a:latin typeface="Times New Roman" panose="02020603050405020304" pitchFamily="18" charset="0"/>
              </a:rPr>
              <a:t>Reduce the death rate by 8% to 12%</a:t>
            </a:r>
          </a:p>
          <a:p>
            <a:pPr>
              <a:lnSpc>
                <a:spcPct val="200000"/>
              </a:lnSpc>
            </a:pPr>
            <a:r>
              <a:rPr lang="en-US" sz="2400" dirty="0">
                <a:solidFill>
                  <a:srgbClr val="1F2021"/>
                </a:solidFill>
                <a:latin typeface="Times New Roman" panose="02020603050405020304" pitchFamily="18" charset="0"/>
              </a:rPr>
              <a:t>Battery</a:t>
            </a:r>
          </a:p>
          <a:p>
            <a:pPr marL="0" indent="0">
              <a:buNone/>
            </a:pPr>
            <a:endParaRPr lang="en-US" dirty="0">
              <a:solidFill>
                <a:srgbClr val="1F2021"/>
              </a:solidFill>
              <a:latin typeface="Times New Roman" panose="02020603050405020304" pitchFamily="18" charset="0"/>
            </a:endParaRPr>
          </a:p>
          <a:p>
            <a:endParaRPr lang="en-US" dirty="0">
              <a:solidFill>
                <a:srgbClr val="1F2021"/>
              </a:solidFill>
              <a:latin typeface="Times New Roman" panose="02020603050405020304" pitchFamily="18" charset="0"/>
            </a:endParaRPr>
          </a:p>
          <a:p>
            <a:endParaRPr lang="en-US" dirty="0"/>
          </a:p>
        </p:txBody>
      </p:sp>
      <p:pic>
        <p:nvPicPr>
          <p:cNvPr id="4" name="Picture 3" descr="Diagram&#10;&#10;Description automatically generated">
            <a:extLst>
              <a:ext uri="{FF2B5EF4-FFF2-40B4-BE49-F238E27FC236}">
                <a16:creationId xmlns:a16="http://schemas.microsoft.com/office/drawing/2014/main" id="{C95EFDB4-F63B-4225-9CFC-78F093ECBAEC}"/>
              </a:ext>
            </a:extLst>
          </p:cNvPr>
          <p:cNvPicPr/>
          <p:nvPr/>
        </p:nvPicPr>
        <p:blipFill>
          <a:blip r:embed="rId2">
            <a:extLst>
              <a:ext uri="{28A0092B-C50C-407E-A947-70E740481C1C}">
                <a14:useLocalDpi xmlns:a14="http://schemas.microsoft.com/office/drawing/2010/main" val="0"/>
              </a:ext>
            </a:extLst>
          </a:blip>
          <a:stretch>
            <a:fillRect/>
          </a:stretch>
        </p:blipFill>
        <p:spPr>
          <a:xfrm>
            <a:off x="7896542" y="1192530"/>
            <a:ext cx="3876675" cy="4375150"/>
          </a:xfrm>
          <a:prstGeom prst="rect">
            <a:avLst/>
          </a:prstGeom>
        </p:spPr>
      </p:pic>
    </p:spTree>
    <p:extLst>
      <p:ext uri="{BB962C8B-B14F-4D97-AF65-F5344CB8AC3E}">
        <p14:creationId xmlns:p14="http://schemas.microsoft.com/office/powerpoint/2010/main" val="4102009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riding a motorcycle&#10;&#10;Description automatically generated with medium confidence">
            <a:extLst>
              <a:ext uri="{FF2B5EF4-FFF2-40B4-BE49-F238E27FC236}">
                <a16:creationId xmlns:a16="http://schemas.microsoft.com/office/drawing/2014/main" id="{493EC687-064F-4BE9-82E0-9108E3082B96}"/>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DEE2C7F6-ECDB-429B-8D77-C868ECFF744C}"/>
              </a:ext>
            </a:extLst>
          </p:cNvPr>
          <p:cNvSpPr txBox="1"/>
          <p:nvPr/>
        </p:nvSpPr>
        <p:spPr>
          <a:xfrm>
            <a:off x="4828095" y="2828835"/>
            <a:ext cx="2535810" cy="1200329"/>
          </a:xfrm>
          <a:prstGeom prst="rect">
            <a:avLst/>
          </a:prstGeom>
          <a:noFill/>
        </p:spPr>
        <p:txBody>
          <a:bodyPr wrap="square" rtlCol="0">
            <a:spAutoFit/>
          </a:bodyPr>
          <a:lstStyle/>
          <a:p>
            <a:r>
              <a:rPr lang="en-US" sz="7200" dirty="0">
                <a:solidFill>
                  <a:schemeClr val="accent6">
                    <a:lumMod val="75000"/>
                  </a:schemeClr>
                </a:solidFill>
                <a:latin typeface="Times New Roman" panose="02020603050405020304" pitchFamily="18" charset="0"/>
                <a:cs typeface="Times New Roman" panose="02020603050405020304" pitchFamily="18" charset="0"/>
              </a:rPr>
              <a:t>Q &amp;A</a:t>
            </a:r>
          </a:p>
        </p:txBody>
      </p:sp>
    </p:spTree>
    <p:extLst>
      <p:ext uri="{BB962C8B-B14F-4D97-AF65-F5344CB8AC3E}">
        <p14:creationId xmlns:p14="http://schemas.microsoft.com/office/powerpoint/2010/main" val="2173494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4" descr="A picture containing transport, motorcycle&#10;&#10;Description automatically generated">
            <a:extLst>
              <a:ext uri="{FF2B5EF4-FFF2-40B4-BE49-F238E27FC236}">
                <a16:creationId xmlns:a16="http://schemas.microsoft.com/office/drawing/2014/main" id="{CDB492C9-97BD-4BD1-B029-7BC0B143110B}"/>
              </a:ext>
            </a:extLst>
          </p:cNvPr>
          <p:cNvPicPr>
            <a:picLocks noGrp="1" noChangeAspect="1"/>
          </p:cNvPicPr>
          <p:nvPr>
            <p:ph idx="1"/>
          </p:nvPr>
        </p:nvPicPr>
        <p:blipFill>
          <a:blip r:embed="rId2">
            <a:alphaModFix amt="20000"/>
            <a:extLst>
              <a:ext uri="{28A0092B-C50C-407E-A947-70E740481C1C}">
                <a14:useLocalDpi xmlns:a14="http://schemas.microsoft.com/office/drawing/2010/main" val="0"/>
              </a:ext>
            </a:extLst>
          </a:blip>
          <a:stretch>
            <a:fillRect/>
          </a:stretch>
        </p:blipFill>
        <p:spPr>
          <a:xfrm>
            <a:off x="335" y="826850"/>
            <a:ext cx="12191665" cy="6858001"/>
          </a:xfrm>
        </p:spPr>
      </p:pic>
      <p:pic>
        <p:nvPicPr>
          <p:cNvPr id="12" name="Picture 11" descr="A picture containing transport, motorcycle&#10;&#10;Description automatically generated">
            <a:extLst>
              <a:ext uri="{FF2B5EF4-FFF2-40B4-BE49-F238E27FC236}">
                <a16:creationId xmlns:a16="http://schemas.microsoft.com/office/drawing/2014/main" id="{7EBE3A4C-98E0-4094-8B94-DB0D7DB22669}"/>
              </a:ext>
            </a:extLst>
          </p:cNvPr>
          <p:cNvPicPr>
            <a:picLocks noChangeAspect="1"/>
          </p:cNvPicPr>
          <p:nvPr/>
        </p:nvPicPr>
        <p:blipFill>
          <a:blip r:embed="rId2">
            <a:alphaModFix amt="15000"/>
            <a:extLst>
              <a:ext uri="{28A0092B-C50C-407E-A947-70E740481C1C}">
                <a14:useLocalDpi xmlns:a14="http://schemas.microsoft.com/office/drawing/2010/main" val="0"/>
              </a:ext>
            </a:extLst>
          </a:blip>
          <a:stretch>
            <a:fillRect/>
          </a:stretch>
        </p:blipFill>
        <p:spPr>
          <a:xfrm>
            <a:off x="-1" y="0"/>
            <a:ext cx="12191665" cy="6858000"/>
          </a:xfrm>
          <a:prstGeom prst="rect">
            <a:avLst/>
          </a:prstGeom>
        </p:spPr>
      </p:pic>
      <p:sp>
        <p:nvSpPr>
          <p:cNvPr id="13" name="TextBox 12">
            <a:extLst>
              <a:ext uri="{FF2B5EF4-FFF2-40B4-BE49-F238E27FC236}">
                <a16:creationId xmlns:a16="http://schemas.microsoft.com/office/drawing/2014/main" id="{E8503738-0105-46ED-9E28-1C0BECF5B65F}"/>
              </a:ext>
            </a:extLst>
          </p:cNvPr>
          <p:cNvSpPr txBox="1"/>
          <p:nvPr/>
        </p:nvSpPr>
        <p:spPr>
          <a:xfrm>
            <a:off x="3852420" y="2588576"/>
            <a:ext cx="4487159" cy="923330"/>
          </a:xfrm>
          <a:prstGeom prst="rect">
            <a:avLst/>
          </a:prstGeom>
          <a:noFill/>
        </p:spPr>
        <p:txBody>
          <a:bodyPr wrap="square" rtlCol="0">
            <a:spAutoFit/>
          </a:bodyPr>
          <a:lstStyle/>
          <a:p>
            <a:r>
              <a:rPr lang="en-US" sz="5400" b="1" dirty="0">
                <a:solidFill>
                  <a:schemeClr val="accent6">
                    <a:lumMod val="75000"/>
                  </a:schemeClr>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341562709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AE789-8472-4274-BCEA-F1A8EB53BA04}"/>
              </a:ext>
            </a:extLst>
          </p:cNvPr>
          <p:cNvSpPr>
            <a:spLocks noGrp="1"/>
          </p:cNvSpPr>
          <p:nvPr>
            <p:ph type="title"/>
          </p:nvPr>
        </p:nvSpPr>
        <p:spPr/>
        <p:txBody>
          <a:bodyPr/>
          <a:lstStyle/>
          <a:p>
            <a:pPr algn="r"/>
            <a:r>
              <a:rPr lang="en-US" b="1" dirty="0">
                <a:latin typeface="Times New Roman" panose="02020603050405020304" pitchFamily="18" charset="0"/>
                <a:cs typeface="Times New Roman" panose="02020603050405020304" pitchFamily="18" charset="0"/>
              </a:rPr>
              <a:t>HOW DOES AIRBAG WORKS</a:t>
            </a:r>
            <a:br>
              <a:rPr lang="en-US" b="1" dirty="0">
                <a:latin typeface="Times New Roman" panose="02020603050405020304" pitchFamily="18" charset="0"/>
                <a:cs typeface="Times New Roman" panose="02020603050405020304" pitchFamily="18" charset="0"/>
              </a:rPr>
            </a:br>
            <a:endParaRPr lang="en-US" b="1" dirty="0"/>
          </a:p>
        </p:txBody>
      </p:sp>
      <p:sp>
        <p:nvSpPr>
          <p:cNvPr id="3" name="Content Placeholder 2">
            <a:extLst>
              <a:ext uri="{FF2B5EF4-FFF2-40B4-BE49-F238E27FC236}">
                <a16:creationId xmlns:a16="http://schemas.microsoft.com/office/drawing/2014/main" id="{C5E1EF23-1F1F-4F29-9704-9A5FA574CA77}"/>
              </a:ext>
            </a:extLst>
          </p:cNvPr>
          <p:cNvSpPr>
            <a:spLocks noGrp="1"/>
          </p:cNvSpPr>
          <p:nvPr>
            <p:ph idx="1"/>
          </p:nvPr>
        </p:nvSpPr>
        <p:spPr>
          <a:xfrm>
            <a:off x="2589212" y="1385160"/>
            <a:ext cx="8915400" cy="5157879"/>
          </a:xfrm>
        </p:spPr>
        <p:txBody>
          <a:bodyPr>
            <a:noAutofit/>
          </a:bodyPr>
          <a:lstStyle/>
          <a:p>
            <a:pPr>
              <a:lnSpc>
                <a:spcPct val="150000"/>
              </a:lnSpc>
            </a:pPr>
            <a:r>
              <a:rPr lang="en-US" sz="2400" dirty="0">
                <a:solidFill>
                  <a:srgbClr val="212121"/>
                </a:solidFill>
                <a:latin typeface="Times New Roman" panose="02020603050405020304" pitchFamily="18" charset="0"/>
                <a:ea typeface="Arial Unicode MS"/>
              </a:rPr>
              <a:t>A</a:t>
            </a:r>
            <a:r>
              <a:rPr lang="en-US" sz="2400" dirty="0">
                <a:solidFill>
                  <a:srgbClr val="212121"/>
                </a:solidFill>
                <a:effectLst/>
                <a:latin typeface="Times New Roman" panose="02020603050405020304" pitchFamily="18" charset="0"/>
                <a:ea typeface="Arial Unicode MS"/>
              </a:rPr>
              <a:t>irbag system is extremely complex and needs to activate within milliseconds after a crash </a:t>
            </a:r>
          </a:p>
          <a:p>
            <a:pPr>
              <a:lnSpc>
                <a:spcPct val="150000"/>
              </a:lnSpc>
            </a:pPr>
            <a:r>
              <a:rPr lang="en-US" sz="2400" dirty="0">
                <a:solidFill>
                  <a:srgbClr val="212121"/>
                </a:solidFill>
                <a:latin typeface="Times New Roman" panose="02020603050405020304" pitchFamily="18" charset="0"/>
              </a:rPr>
              <a:t>Some instruments are needed</a:t>
            </a:r>
          </a:p>
          <a:p>
            <a:pPr lvl="1">
              <a:lnSpc>
                <a:spcPct val="150000"/>
              </a:lnSpc>
              <a:buFont typeface="Arial" panose="020B0604020202020204" pitchFamily="34" charset="0"/>
              <a:buChar char="•"/>
            </a:pPr>
            <a:r>
              <a:rPr lang="en-US" sz="2400" dirty="0">
                <a:solidFill>
                  <a:srgbClr val="212121"/>
                </a:solidFill>
                <a:latin typeface="Times New Roman" panose="02020603050405020304" pitchFamily="18" charset="0"/>
              </a:rPr>
              <a:t>Air bag</a:t>
            </a:r>
          </a:p>
          <a:p>
            <a:pPr lvl="1">
              <a:lnSpc>
                <a:spcPct val="150000"/>
              </a:lnSpc>
              <a:buFont typeface="Arial" panose="020B0604020202020204" pitchFamily="34" charset="0"/>
              <a:buChar char="•"/>
            </a:pPr>
            <a:r>
              <a:rPr lang="en-US" sz="2400" dirty="0">
                <a:solidFill>
                  <a:srgbClr val="212121"/>
                </a:solidFill>
                <a:latin typeface="Times New Roman" panose="02020603050405020304" pitchFamily="18" charset="0"/>
              </a:rPr>
              <a:t>Design of strong leather grip technology air bag</a:t>
            </a:r>
          </a:p>
          <a:p>
            <a:pPr lvl="1">
              <a:lnSpc>
                <a:spcPct val="150000"/>
              </a:lnSpc>
              <a:buFont typeface="Arial" panose="020B0604020202020204" pitchFamily="34" charset="0"/>
              <a:buChar char="•"/>
            </a:pPr>
            <a:r>
              <a:rPr lang="en-US" sz="2400" dirty="0">
                <a:solidFill>
                  <a:srgbClr val="212121"/>
                </a:solidFill>
                <a:latin typeface="Times New Roman" panose="02020603050405020304" pitchFamily="18" charset="0"/>
              </a:rPr>
              <a:t>Sensors </a:t>
            </a:r>
          </a:p>
          <a:p>
            <a:pPr lvl="1">
              <a:lnSpc>
                <a:spcPct val="150000"/>
              </a:lnSpc>
              <a:buFont typeface="Arial" panose="020B0604020202020204" pitchFamily="34" charset="0"/>
              <a:buChar char="•"/>
            </a:pPr>
            <a:r>
              <a:rPr lang="en-US" sz="2400" dirty="0">
                <a:solidFill>
                  <a:srgbClr val="212121"/>
                </a:solidFill>
                <a:latin typeface="Times New Roman" panose="02020603050405020304" pitchFamily="18" charset="0"/>
              </a:rPr>
              <a:t>Chemical reactions</a:t>
            </a:r>
          </a:p>
          <a:p>
            <a:pPr lvl="1">
              <a:lnSpc>
                <a:spcPct val="150000"/>
              </a:lnSpc>
              <a:buFont typeface="Arial" panose="020B0604020202020204" pitchFamily="34" charset="0"/>
              <a:buChar char="•"/>
            </a:pPr>
            <a:r>
              <a:rPr lang="en-US" sz="2400" dirty="0">
                <a:solidFill>
                  <a:srgbClr val="212121"/>
                </a:solidFill>
                <a:latin typeface="Times New Roman" panose="02020603050405020304" pitchFamily="18" charset="0"/>
              </a:rPr>
              <a:t>Inflator</a:t>
            </a:r>
          </a:p>
        </p:txBody>
      </p:sp>
      <p:pic>
        <p:nvPicPr>
          <p:cNvPr id="4" name="Picture 3" descr="A picture containing transport&#10;&#10;Description automatically generated">
            <a:extLst>
              <a:ext uri="{FF2B5EF4-FFF2-40B4-BE49-F238E27FC236}">
                <a16:creationId xmlns:a16="http://schemas.microsoft.com/office/drawing/2014/main" id="{7ABB938E-7C3C-4826-B678-B4C4BCDD8943}"/>
              </a:ext>
            </a:extLst>
          </p:cNvPr>
          <p:cNvPicPr/>
          <p:nvPr/>
        </p:nvPicPr>
        <p:blipFill>
          <a:blip r:embed="rId2">
            <a:extLst>
              <a:ext uri="{28A0092B-C50C-407E-A947-70E740481C1C}">
                <a14:useLocalDpi xmlns:a14="http://schemas.microsoft.com/office/drawing/2010/main" val="0"/>
              </a:ext>
            </a:extLst>
          </a:blip>
          <a:stretch>
            <a:fillRect/>
          </a:stretch>
        </p:blipFill>
        <p:spPr>
          <a:xfrm>
            <a:off x="8214677" y="3273972"/>
            <a:ext cx="3289935" cy="2637250"/>
          </a:xfrm>
          <a:prstGeom prst="rect">
            <a:avLst/>
          </a:prstGeom>
        </p:spPr>
      </p:pic>
    </p:spTree>
    <p:extLst>
      <p:ext uri="{BB962C8B-B14F-4D97-AF65-F5344CB8AC3E}">
        <p14:creationId xmlns:p14="http://schemas.microsoft.com/office/powerpoint/2010/main" val="2886797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8AA9A-910E-4C00-967F-56E78A751B71}"/>
              </a:ext>
            </a:extLst>
          </p:cNvPr>
          <p:cNvSpPr>
            <a:spLocks noGrp="1"/>
          </p:cNvSpPr>
          <p:nvPr>
            <p:ph type="title"/>
          </p:nvPr>
        </p:nvSpPr>
        <p:spPr/>
        <p:txBody>
          <a:bodyPr>
            <a:normAutofit/>
          </a:bodyPr>
          <a:lstStyle/>
          <a:p>
            <a:r>
              <a:rPr lang="en-US" sz="2400" b="1" dirty="0">
                <a:latin typeface="Times New Roman" panose="02020603050405020304" pitchFamily="18" charset="0"/>
                <a:cs typeface="Times New Roman" panose="02020603050405020304" pitchFamily="18" charset="0"/>
              </a:rPr>
              <a:t>AIR</a:t>
            </a:r>
            <a:r>
              <a:rPr lang="en-US" sz="2400" b="1" dirty="0"/>
              <a:t> </a:t>
            </a:r>
            <a:r>
              <a:rPr lang="en-US" sz="2400" b="1" dirty="0">
                <a:latin typeface="Times New Roman" panose="02020603050405020304" pitchFamily="18" charset="0"/>
                <a:cs typeface="Times New Roman" panose="02020603050405020304" pitchFamily="18" charset="0"/>
              </a:rPr>
              <a:t>BAG</a:t>
            </a:r>
          </a:p>
        </p:txBody>
      </p:sp>
      <p:sp>
        <p:nvSpPr>
          <p:cNvPr id="3" name="Content Placeholder 2">
            <a:extLst>
              <a:ext uri="{FF2B5EF4-FFF2-40B4-BE49-F238E27FC236}">
                <a16:creationId xmlns:a16="http://schemas.microsoft.com/office/drawing/2014/main" id="{A38472BD-18E9-403A-AFD5-4D3160F7B74D}"/>
              </a:ext>
            </a:extLst>
          </p:cNvPr>
          <p:cNvSpPr>
            <a:spLocks noGrp="1"/>
          </p:cNvSpPr>
          <p:nvPr>
            <p:ph idx="1"/>
          </p:nvPr>
        </p:nvSpPr>
        <p:spPr>
          <a:xfrm>
            <a:off x="2589212" y="1813089"/>
            <a:ext cx="8915400" cy="3777622"/>
          </a:xfrm>
        </p:spPr>
        <p:txBody>
          <a:bodyPr/>
          <a:lstStyle/>
          <a:p>
            <a:pPr>
              <a:lnSpc>
                <a:spcPct val="200000"/>
              </a:lnSpc>
            </a:pPr>
            <a:r>
              <a:rPr lang="en-US" sz="1800" dirty="0">
                <a:solidFill>
                  <a:srgbClr val="212121"/>
                </a:solidFill>
                <a:effectLst/>
                <a:latin typeface="Times New Roman" panose="02020603050405020304" pitchFamily="18" charset="0"/>
                <a:ea typeface="Arial Unicode MS"/>
              </a:rPr>
              <a:t>stretchable fabrics</a:t>
            </a:r>
          </a:p>
          <a:p>
            <a:pPr>
              <a:lnSpc>
                <a:spcPct val="200000"/>
              </a:lnSpc>
            </a:pPr>
            <a:r>
              <a:rPr lang="en-US" sz="1800" dirty="0">
                <a:solidFill>
                  <a:srgbClr val="212121"/>
                </a:solidFill>
                <a:effectLst/>
                <a:latin typeface="Times New Roman" panose="02020603050405020304" pitchFamily="18" charset="0"/>
                <a:ea typeface="Arial Unicode MS"/>
              </a:rPr>
              <a:t>These bags are compressed and kept in a small area</a:t>
            </a:r>
          </a:p>
          <a:p>
            <a:pPr>
              <a:lnSpc>
                <a:spcPct val="200000"/>
              </a:lnSpc>
            </a:pPr>
            <a:r>
              <a:rPr lang="en-US" sz="1800" dirty="0">
                <a:solidFill>
                  <a:srgbClr val="212121"/>
                </a:solidFill>
                <a:effectLst/>
                <a:latin typeface="Times New Roman" panose="02020603050405020304" pitchFamily="18" charset="0"/>
                <a:ea typeface="Arial Unicode MS"/>
              </a:rPr>
              <a:t>It consists of  airbag cushion, a flexible fabric bag, an inflation module, and an impact sensor</a:t>
            </a:r>
          </a:p>
          <a:p>
            <a:pPr>
              <a:lnSpc>
                <a:spcPct val="200000"/>
              </a:lnSpc>
            </a:pPr>
            <a:r>
              <a:rPr lang="en-US" sz="1800" dirty="0">
                <a:solidFill>
                  <a:srgbClr val="212121"/>
                </a:solidFill>
                <a:effectLst/>
                <a:latin typeface="Times New Roman" panose="02020603050405020304" pitchFamily="18" charset="0"/>
                <a:ea typeface="Arial Unicode MS"/>
              </a:rPr>
              <a:t>soft cushioning </a:t>
            </a:r>
            <a:endParaRPr lang="en-US" dirty="0"/>
          </a:p>
        </p:txBody>
      </p:sp>
      <p:pic>
        <p:nvPicPr>
          <p:cNvPr id="5" name="Picture 4" descr="A picture containing transport&#10;&#10;Description automatically generated">
            <a:extLst>
              <a:ext uri="{FF2B5EF4-FFF2-40B4-BE49-F238E27FC236}">
                <a16:creationId xmlns:a16="http://schemas.microsoft.com/office/drawing/2014/main" id="{D203F91A-114F-4A2C-AE28-6E8E222DD53B}"/>
              </a:ext>
            </a:extLst>
          </p:cNvPr>
          <p:cNvPicPr/>
          <p:nvPr/>
        </p:nvPicPr>
        <p:blipFill>
          <a:blip r:embed="rId2">
            <a:extLst>
              <a:ext uri="{28A0092B-C50C-407E-A947-70E740481C1C}">
                <a14:useLocalDpi xmlns:a14="http://schemas.microsoft.com/office/drawing/2010/main" val="0"/>
              </a:ext>
            </a:extLst>
          </a:blip>
          <a:stretch>
            <a:fillRect/>
          </a:stretch>
        </p:blipFill>
        <p:spPr>
          <a:xfrm>
            <a:off x="6534051" y="3946996"/>
            <a:ext cx="5238750" cy="1790700"/>
          </a:xfrm>
          <a:prstGeom prst="rect">
            <a:avLst/>
          </a:prstGeom>
        </p:spPr>
      </p:pic>
    </p:spTree>
    <p:extLst>
      <p:ext uri="{BB962C8B-B14F-4D97-AF65-F5344CB8AC3E}">
        <p14:creationId xmlns:p14="http://schemas.microsoft.com/office/powerpoint/2010/main" val="638611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3E2E3-F060-45DD-9E7A-7122D0FCA5A7}"/>
              </a:ext>
            </a:extLst>
          </p:cNvPr>
          <p:cNvSpPr>
            <a:spLocks noGrp="1"/>
          </p:cNvSpPr>
          <p:nvPr>
            <p:ph type="title"/>
          </p:nvPr>
        </p:nvSpPr>
        <p:spPr>
          <a:xfrm>
            <a:off x="2592925" y="624110"/>
            <a:ext cx="8911687" cy="930370"/>
          </a:xfrm>
        </p:spPr>
        <p:txBody>
          <a:bodyPr>
            <a:normAutofit fontScale="90000"/>
          </a:bodyPr>
          <a:lstStyle/>
          <a:p>
            <a:r>
              <a:rPr lang="en-US" sz="2700" b="1" dirty="0">
                <a:solidFill>
                  <a:srgbClr val="212121"/>
                </a:solidFill>
                <a:effectLst/>
                <a:latin typeface="Times New Roman" panose="02020603050405020304" pitchFamily="18" charset="0"/>
                <a:ea typeface="Arial Unicode MS"/>
              </a:rPr>
              <a:t>DESIGN OF STRONG LEATHER GRIP TECHNOLOGY </a:t>
            </a:r>
            <a:br>
              <a:rPr lang="en-US" sz="2700" b="1" dirty="0">
                <a:solidFill>
                  <a:srgbClr val="212121"/>
                </a:solidFill>
                <a:effectLst/>
                <a:latin typeface="Times New Roman" panose="02020603050405020304" pitchFamily="18" charset="0"/>
                <a:ea typeface="Arial Unicode MS"/>
              </a:rPr>
            </a:br>
            <a:r>
              <a:rPr lang="en-US" sz="2700" b="1" dirty="0">
                <a:solidFill>
                  <a:srgbClr val="212121"/>
                </a:solidFill>
                <a:effectLst/>
                <a:latin typeface="Times New Roman" panose="02020603050405020304" pitchFamily="18" charset="0"/>
                <a:ea typeface="Arial Unicode MS"/>
              </a:rPr>
              <a:t>AIR BAG</a:t>
            </a:r>
            <a:br>
              <a:rPr lang="en-US" sz="3600" b="1" dirty="0">
                <a:solidFill>
                  <a:srgbClr val="212121"/>
                </a:solidFill>
                <a:effectLst/>
                <a:latin typeface="Times New Roman" panose="02020603050405020304" pitchFamily="18" charset="0"/>
                <a:ea typeface="Arial Unicode MS"/>
              </a:rPr>
            </a:br>
            <a:endParaRPr lang="en-US" b="1" dirty="0"/>
          </a:p>
        </p:txBody>
      </p:sp>
      <p:sp>
        <p:nvSpPr>
          <p:cNvPr id="3" name="Content Placeholder 2">
            <a:extLst>
              <a:ext uri="{FF2B5EF4-FFF2-40B4-BE49-F238E27FC236}">
                <a16:creationId xmlns:a16="http://schemas.microsoft.com/office/drawing/2014/main" id="{A648CA27-B4B2-4CF9-A49A-E5CEDA87D4CA}"/>
              </a:ext>
            </a:extLst>
          </p:cNvPr>
          <p:cNvSpPr>
            <a:spLocks noGrp="1"/>
          </p:cNvSpPr>
          <p:nvPr>
            <p:ph idx="1"/>
          </p:nvPr>
        </p:nvSpPr>
        <p:spPr>
          <a:xfrm>
            <a:off x="2589212" y="1666240"/>
            <a:ext cx="8915400" cy="4244982"/>
          </a:xfrm>
        </p:spPr>
        <p:txBody>
          <a:bodyPr/>
          <a:lstStyle/>
          <a:p>
            <a:pPr>
              <a:lnSpc>
                <a:spcPct val="250000"/>
              </a:lnSpc>
            </a:pPr>
            <a:r>
              <a:rPr lang="en-US" dirty="0">
                <a:solidFill>
                  <a:srgbClr val="212121"/>
                </a:solidFill>
                <a:latin typeface="Times New Roman" panose="02020603050405020304" pitchFamily="18" charset="0"/>
                <a:ea typeface="Arial Unicode MS"/>
              </a:rPr>
              <a:t>N</a:t>
            </a:r>
            <a:r>
              <a:rPr lang="en-US" sz="1800" dirty="0">
                <a:solidFill>
                  <a:srgbClr val="212121"/>
                </a:solidFill>
                <a:effectLst/>
                <a:latin typeface="Times New Roman" panose="02020603050405020304" pitchFamily="18" charset="0"/>
                <a:ea typeface="Arial Unicode MS"/>
              </a:rPr>
              <a:t>ylon fabric </a:t>
            </a:r>
          </a:p>
          <a:p>
            <a:pPr>
              <a:lnSpc>
                <a:spcPct val="250000"/>
              </a:lnSpc>
            </a:pPr>
            <a:r>
              <a:rPr lang="en-US" dirty="0">
                <a:solidFill>
                  <a:srgbClr val="212121"/>
                </a:solidFill>
                <a:latin typeface="Times New Roman" panose="02020603050405020304" pitchFamily="18" charset="0"/>
              </a:rPr>
              <a:t>Grip technology</a:t>
            </a:r>
            <a:endParaRPr lang="en-US" sz="1800" dirty="0">
              <a:solidFill>
                <a:srgbClr val="212121"/>
              </a:solidFill>
              <a:effectLst/>
              <a:latin typeface="Times New Roman" panose="02020603050405020304" pitchFamily="18" charset="0"/>
              <a:ea typeface="Arial Unicode MS"/>
            </a:endParaRPr>
          </a:p>
          <a:p>
            <a:pPr>
              <a:lnSpc>
                <a:spcPct val="250000"/>
              </a:lnSpc>
            </a:pPr>
            <a:r>
              <a:rPr lang="en-US" dirty="0">
                <a:solidFill>
                  <a:srgbClr val="212121"/>
                </a:solidFill>
                <a:latin typeface="Times New Roman" panose="02020603050405020304" pitchFamily="18" charset="0"/>
                <a:ea typeface="Arial Unicode MS"/>
              </a:rPr>
              <a:t>cornering</a:t>
            </a:r>
            <a:endParaRPr lang="en-US" sz="1800" dirty="0">
              <a:solidFill>
                <a:srgbClr val="212121"/>
              </a:solidFill>
              <a:effectLst/>
              <a:latin typeface="Times New Roman" panose="02020603050405020304" pitchFamily="18" charset="0"/>
              <a:ea typeface="Arial Unicode MS"/>
            </a:endParaRPr>
          </a:p>
          <a:p>
            <a:pPr>
              <a:lnSpc>
                <a:spcPct val="250000"/>
              </a:lnSpc>
            </a:pPr>
            <a:r>
              <a:rPr lang="en-US" sz="1800" dirty="0">
                <a:solidFill>
                  <a:srgbClr val="212121"/>
                </a:solidFill>
                <a:effectLst/>
                <a:latin typeface="Times New Roman" panose="02020603050405020304" pitchFamily="18" charset="0"/>
                <a:ea typeface="Arial Unicode MS"/>
              </a:rPr>
              <a:t>slipping  &amp; skidding </a:t>
            </a:r>
            <a:endParaRPr lang="en-US" dirty="0">
              <a:solidFill>
                <a:srgbClr val="212121"/>
              </a:solidFill>
              <a:latin typeface="Times New Roman" panose="02020603050405020304" pitchFamily="18" charset="0"/>
            </a:endParaRPr>
          </a:p>
          <a:p>
            <a:endParaRPr lang="en-US" dirty="0"/>
          </a:p>
        </p:txBody>
      </p:sp>
      <p:pic>
        <p:nvPicPr>
          <p:cNvPr id="4" name="Picture 3" descr="Diagram&#10;&#10;Description automatically generated">
            <a:extLst>
              <a:ext uri="{FF2B5EF4-FFF2-40B4-BE49-F238E27FC236}">
                <a16:creationId xmlns:a16="http://schemas.microsoft.com/office/drawing/2014/main" id="{5319D05A-BBA1-43E2-BCD8-5E6A937F47CC}"/>
              </a:ext>
            </a:extLst>
          </p:cNvPr>
          <p:cNvPicPr/>
          <p:nvPr/>
        </p:nvPicPr>
        <p:blipFill>
          <a:blip r:embed="rId2">
            <a:extLst>
              <a:ext uri="{28A0092B-C50C-407E-A947-70E740481C1C}">
                <a14:useLocalDpi xmlns:a14="http://schemas.microsoft.com/office/drawing/2010/main" val="0"/>
              </a:ext>
            </a:extLst>
          </a:blip>
          <a:stretch>
            <a:fillRect/>
          </a:stretch>
        </p:blipFill>
        <p:spPr>
          <a:xfrm>
            <a:off x="6461760" y="2286000"/>
            <a:ext cx="4692014" cy="2670016"/>
          </a:xfrm>
          <a:prstGeom prst="rect">
            <a:avLst/>
          </a:prstGeom>
        </p:spPr>
      </p:pic>
    </p:spTree>
    <p:extLst>
      <p:ext uri="{BB962C8B-B14F-4D97-AF65-F5344CB8AC3E}">
        <p14:creationId xmlns:p14="http://schemas.microsoft.com/office/powerpoint/2010/main" val="720464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E4545-B52B-42B4-A767-2A52E2665C8A}"/>
              </a:ext>
            </a:extLst>
          </p:cNvPr>
          <p:cNvSpPr>
            <a:spLocks noGrp="1"/>
          </p:cNvSpPr>
          <p:nvPr>
            <p:ph type="title"/>
          </p:nvPr>
        </p:nvSpPr>
        <p:spPr/>
        <p:txBody>
          <a:bodyPr/>
          <a:lstStyle/>
          <a:p>
            <a:r>
              <a:rPr lang="en-US" sz="2400" b="1" dirty="0">
                <a:solidFill>
                  <a:srgbClr val="212121"/>
                </a:solidFill>
                <a:latin typeface="Times New Roman" panose="02020603050405020304" pitchFamily="18" charset="0"/>
              </a:rPr>
              <a:t>SENSORS </a:t>
            </a:r>
            <a:br>
              <a:rPr lang="en-US" sz="3600" b="1" dirty="0">
                <a:solidFill>
                  <a:srgbClr val="212121"/>
                </a:solidFill>
                <a:latin typeface="Times New Roman" panose="02020603050405020304" pitchFamily="18" charset="0"/>
              </a:rPr>
            </a:br>
            <a:endParaRPr lang="en-US" b="1" dirty="0"/>
          </a:p>
        </p:txBody>
      </p:sp>
      <p:sp>
        <p:nvSpPr>
          <p:cNvPr id="3" name="Content Placeholder 2">
            <a:extLst>
              <a:ext uri="{FF2B5EF4-FFF2-40B4-BE49-F238E27FC236}">
                <a16:creationId xmlns:a16="http://schemas.microsoft.com/office/drawing/2014/main" id="{15555D71-835E-40B7-AC2F-863A9E520529}"/>
              </a:ext>
            </a:extLst>
          </p:cNvPr>
          <p:cNvSpPr>
            <a:spLocks noGrp="1"/>
          </p:cNvSpPr>
          <p:nvPr>
            <p:ph idx="1"/>
          </p:nvPr>
        </p:nvSpPr>
        <p:spPr>
          <a:xfrm>
            <a:off x="2592925" y="1264555"/>
            <a:ext cx="8915400" cy="5268220"/>
          </a:xfrm>
        </p:spPr>
        <p:txBody>
          <a:bodyPr/>
          <a:lstStyle/>
          <a:p>
            <a:pPr>
              <a:lnSpc>
                <a:spcPct val="250000"/>
              </a:lnSpc>
            </a:pPr>
            <a:r>
              <a:rPr lang="en-US" dirty="0">
                <a:solidFill>
                  <a:srgbClr val="212121"/>
                </a:solidFill>
                <a:latin typeface="Times New Roman" panose="02020603050405020304" pitchFamily="18" charset="0"/>
              </a:rPr>
              <a:t>Very less response time</a:t>
            </a:r>
          </a:p>
          <a:p>
            <a:pPr>
              <a:lnSpc>
                <a:spcPct val="250000"/>
              </a:lnSpc>
            </a:pPr>
            <a:r>
              <a:rPr lang="en-US" dirty="0">
                <a:solidFill>
                  <a:srgbClr val="212121"/>
                </a:solidFill>
                <a:latin typeface="Times New Roman" panose="02020603050405020304" pitchFamily="18" charset="0"/>
              </a:rPr>
              <a:t>Placed near the front wheel</a:t>
            </a:r>
          </a:p>
          <a:p>
            <a:pPr>
              <a:lnSpc>
                <a:spcPct val="250000"/>
              </a:lnSpc>
            </a:pPr>
            <a:r>
              <a:rPr lang="en-US" dirty="0">
                <a:solidFill>
                  <a:srgbClr val="212121"/>
                </a:solidFill>
                <a:latin typeface="Times New Roman" panose="02020603050405020304" pitchFamily="18" charset="0"/>
              </a:rPr>
              <a:t>Sends the signal to airbag control unit</a:t>
            </a:r>
          </a:p>
          <a:p>
            <a:pPr>
              <a:lnSpc>
                <a:spcPct val="250000"/>
              </a:lnSpc>
            </a:pPr>
            <a:r>
              <a:rPr lang="en-US" sz="1800" dirty="0">
                <a:solidFill>
                  <a:srgbClr val="212121"/>
                </a:solidFill>
                <a:effectLst/>
                <a:latin typeface="Times New Roman" panose="02020603050405020304" pitchFamily="18" charset="0"/>
                <a:ea typeface="Arial Unicode MS"/>
              </a:rPr>
              <a:t>Mechanical sensors work independent of the electrical system</a:t>
            </a:r>
          </a:p>
          <a:p>
            <a:pPr>
              <a:lnSpc>
                <a:spcPct val="250000"/>
              </a:lnSpc>
            </a:pPr>
            <a:r>
              <a:rPr lang="en-US" sz="1800" dirty="0">
                <a:solidFill>
                  <a:srgbClr val="212121"/>
                </a:solidFill>
                <a:effectLst/>
                <a:latin typeface="Times New Roman" panose="02020603050405020304" pitchFamily="18" charset="0"/>
                <a:ea typeface="Arial Unicode MS"/>
              </a:rPr>
              <a:t>expensive </a:t>
            </a:r>
            <a:endParaRPr lang="en-US" dirty="0">
              <a:solidFill>
                <a:srgbClr val="212121"/>
              </a:solidFill>
              <a:latin typeface="Times New Roman" panose="02020603050405020304" pitchFamily="18" charset="0"/>
            </a:endParaRPr>
          </a:p>
          <a:p>
            <a:endParaRPr lang="en-US" dirty="0">
              <a:solidFill>
                <a:srgbClr val="212121"/>
              </a:solidFill>
              <a:latin typeface="Times New Roman" panose="02020603050405020304" pitchFamily="18" charset="0"/>
            </a:endParaRPr>
          </a:p>
        </p:txBody>
      </p:sp>
      <p:pic>
        <p:nvPicPr>
          <p:cNvPr id="4" name="Picture 3" descr="A picture containing orange, connector&#10;&#10;Description automatically generated">
            <a:extLst>
              <a:ext uri="{FF2B5EF4-FFF2-40B4-BE49-F238E27FC236}">
                <a16:creationId xmlns:a16="http://schemas.microsoft.com/office/drawing/2014/main" id="{60679A95-18EC-49AA-88A7-3446C86D468F}"/>
              </a:ext>
            </a:extLst>
          </p:cNvPr>
          <p:cNvPicPr/>
          <p:nvPr/>
        </p:nvPicPr>
        <p:blipFill>
          <a:blip r:embed="rId2">
            <a:extLst>
              <a:ext uri="{28A0092B-C50C-407E-A947-70E740481C1C}">
                <a14:useLocalDpi xmlns:a14="http://schemas.microsoft.com/office/drawing/2010/main" val="0"/>
              </a:ext>
            </a:extLst>
          </a:blip>
          <a:stretch>
            <a:fillRect/>
          </a:stretch>
        </p:blipFill>
        <p:spPr>
          <a:xfrm>
            <a:off x="8106135" y="2590565"/>
            <a:ext cx="2616200" cy="2616200"/>
          </a:xfrm>
          <a:prstGeom prst="rect">
            <a:avLst/>
          </a:prstGeom>
        </p:spPr>
      </p:pic>
    </p:spTree>
    <p:extLst>
      <p:ext uri="{BB962C8B-B14F-4D97-AF65-F5344CB8AC3E}">
        <p14:creationId xmlns:p14="http://schemas.microsoft.com/office/powerpoint/2010/main" val="1168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20246-FE6B-4468-B2E8-123BDE741B91}"/>
              </a:ext>
            </a:extLst>
          </p:cNvPr>
          <p:cNvSpPr>
            <a:spLocks noGrp="1"/>
          </p:cNvSpPr>
          <p:nvPr>
            <p:ph type="title"/>
          </p:nvPr>
        </p:nvSpPr>
        <p:spPr/>
        <p:txBody>
          <a:bodyPr/>
          <a:lstStyle/>
          <a:p>
            <a:r>
              <a:rPr lang="en-US" sz="2400" b="1" dirty="0">
                <a:solidFill>
                  <a:srgbClr val="212121"/>
                </a:solidFill>
                <a:latin typeface="Times New Roman" panose="02020603050405020304" pitchFamily="18" charset="0"/>
              </a:rPr>
              <a:t>SENSORS</a:t>
            </a:r>
            <a:r>
              <a:rPr lang="en-US" sz="3600" b="1" dirty="0">
                <a:solidFill>
                  <a:srgbClr val="212121"/>
                </a:solidFill>
                <a:latin typeface="Times New Roman" panose="02020603050405020304" pitchFamily="18" charset="0"/>
              </a:rPr>
              <a:t> </a:t>
            </a:r>
            <a:br>
              <a:rPr lang="en-US" sz="4800" b="1" dirty="0">
                <a:solidFill>
                  <a:srgbClr val="212121"/>
                </a:solidFill>
                <a:latin typeface="Times New Roman" panose="02020603050405020304" pitchFamily="18" charset="0"/>
              </a:rPr>
            </a:br>
            <a:endParaRPr lang="en-US" dirty="0"/>
          </a:p>
        </p:txBody>
      </p:sp>
      <p:pic>
        <p:nvPicPr>
          <p:cNvPr id="4" name="Content Placeholder 3" descr="A picture containing electronics, adapter&#10;&#10;Description automatically generated">
            <a:extLst>
              <a:ext uri="{FF2B5EF4-FFF2-40B4-BE49-F238E27FC236}">
                <a16:creationId xmlns:a16="http://schemas.microsoft.com/office/drawing/2014/main" id="{E6097690-18C5-4190-85DB-810A85F5FA3E}"/>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4145563" y="2623349"/>
            <a:ext cx="3900873" cy="2097524"/>
          </a:xfrm>
          <a:prstGeom prst="rect">
            <a:avLst/>
          </a:prstGeom>
        </p:spPr>
      </p:pic>
      <p:sp>
        <p:nvSpPr>
          <p:cNvPr id="5" name="TextBox 4">
            <a:extLst>
              <a:ext uri="{FF2B5EF4-FFF2-40B4-BE49-F238E27FC236}">
                <a16:creationId xmlns:a16="http://schemas.microsoft.com/office/drawing/2014/main" id="{37A20405-2386-4285-A8E0-FBD78B328AD7}"/>
              </a:ext>
            </a:extLst>
          </p:cNvPr>
          <p:cNvSpPr txBox="1"/>
          <p:nvPr/>
        </p:nvSpPr>
        <p:spPr>
          <a:xfrm>
            <a:off x="4602803" y="5069890"/>
            <a:ext cx="2986392"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Angle sensor (TLE5012B)</a:t>
            </a:r>
          </a:p>
        </p:txBody>
      </p:sp>
    </p:spTree>
    <p:extLst>
      <p:ext uri="{BB962C8B-B14F-4D97-AF65-F5344CB8AC3E}">
        <p14:creationId xmlns:p14="http://schemas.microsoft.com/office/powerpoint/2010/main" val="2923034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695</TotalTime>
  <Words>1485</Words>
  <Application>Microsoft Office PowerPoint</Application>
  <PresentationFormat>Widescreen</PresentationFormat>
  <Paragraphs>219</Paragraphs>
  <Slides>41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Arial</vt:lpstr>
      <vt:lpstr>Book Antiqua</vt:lpstr>
      <vt:lpstr>Cambria</vt:lpstr>
      <vt:lpstr>Cambria Math</vt:lpstr>
      <vt:lpstr>Century Gothic</vt:lpstr>
      <vt:lpstr>Times New Roman</vt:lpstr>
      <vt:lpstr>Wingdings 3</vt:lpstr>
      <vt:lpstr>Wisp</vt:lpstr>
      <vt:lpstr>KAKATIYA INSTITUE OF TECHNOLOGY AND SCIENCE WARANGAL</vt:lpstr>
      <vt:lpstr>CONTENT</vt:lpstr>
      <vt:lpstr>ABSTRACT</vt:lpstr>
      <vt:lpstr>INTRODUCTION</vt:lpstr>
      <vt:lpstr>HOW DOES AIRBAG WORKS </vt:lpstr>
      <vt:lpstr>AIR BAG</vt:lpstr>
      <vt:lpstr>DESIGN OF STRONG LEATHER GRIP TECHNOLOGY  AIR BAG </vt:lpstr>
      <vt:lpstr>SENSORS  </vt:lpstr>
      <vt:lpstr>SENSORS  </vt:lpstr>
      <vt:lpstr>INFLATOR </vt:lpstr>
      <vt:lpstr>INFLATOR </vt:lpstr>
      <vt:lpstr>CHEMICAL REACTIONS </vt:lpstr>
      <vt:lpstr>CHEMICAL REACTIONS </vt:lpstr>
      <vt:lpstr>CHEMICAL REACTIONS </vt:lpstr>
      <vt:lpstr>IMPLEMENTATION PROCESS</vt:lpstr>
      <vt:lpstr>LITERATURE REVIEW </vt:lpstr>
      <vt:lpstr>LITERATURE REVIEW </vt:lpstr>
      <vt:lpstr>LITERATURE REVIEW </vt:lpstr>
      <vt:lpstr>IMPLEMENTATION PROCESS</vt:lpstr>
      <vt:lpstr>IMPLEMENTATION PROCESS</vt:lpstr>
      <vt:lpstr>DESIGN METHODOLOGY </vt:lpstr>
      <vt:lpstr>DESIGN METHODOLOGY </vt:lpstr>
      <vt:lpstr>SIDE AIRBAGS</vt:lpstr>
      <vt:lpstr>PowerPoint Presentation</vt:lpstr>
      <vt:lpstr>Assembly of front airbag. scooty and driver  </vt:lpstr>
      <vt:lpstr>ANALYTICAL PROCEDURE TO CALCULATE THE PRESSURE </vt:lpstr>
      <vt:lpstr>case 1 : driver hit the ground (deformation=0.4m) </vt:lpstr>
      <vt:lpstr>PowerPoint Presentation</vt:lpstr>
      <vt:lpstr>GRAPH BETWEEN DEFORMATION OF AIR BAG VS PRESSURE INSIDE THE AIR BAG </vt:lpstr>
      <vt:lpstr>FINAL SIMULATION</vt:lpstr>
      <vt:lpstr>AIR BAG SYSTEM : TWO-WHEELER</vt:lpstr>
      <vt:lpstr>PowerPoint Presentation</vt:lpstr>
      <vt:lpstr>PowerPoint Presentation</vt:lpstr>
      <vt:lpstr>DIFFERNTIATION.</vt:lpstr>
      <vt:lpstr>DIFFERNTIATION</vt:lpstr>
      <vt:lpstr>PowerPoint Presentation</vt:lpstr>
      <vt:lpstr>CONCLUSIONS AND FUTURE SCOPE </vt:lpstr>
      <vt:lpstr>REFERENCES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KAKATIYA INSTITUE OF TECHNOLOGY AND SCIENCE WARANGAL</dc:title>
  <dc:creator>Shashidhar Reddy Enugala</dc:creator>
  <cp:lastModifiedBy>Shashidhar Reddy Enugala</cp:lastModifiedBy>
  <cp:revision>67</cp:revision>
  <dcterms:created xsi:type="dcterms:W3CDTF">2021-04-30T13:15:27Z</dcterms:created>
  <dcterms:modified xsi:type="dcterms:W3CDTF">2021-05-07T14:55:50Z</dcterms:modified>
</cp:coreProperties>
</file>

<file path=docProps/thumbnail.jpeg>
</file>